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354" r:id="rId2"/>
    <p:sldId id="370" r:id="rId3"/>
    <p:sldId id="438" r:id="rId4"/>
    <p:sldId id="439" r:id="rId5"/>
    <p:sldId id="442" r:id="rId6"/>
    <p:sldId id="440" r:id="rId7"/>
    <p:sldId id="447" r:id="rId8"/>
    <p:sldId id="450" r:id="rId9"/>
    <p:sldId id="451" r:id="rId10"/>
    <p:sldId id="441" r:id="rId11"/>
    <p:sldId id="444" r:id="rId12"/>
    <p:sldId id="448" r:id="rId13"/>
    <p:sldId id="445" r:id="rId14"/>
    <p:sldId id="449" r:id="rId15"/>
    <p:sldId id="371" r:id="rId16"/>
    <p:sldId id="452" r:id="rId17"/>
    <p:sldId id="455" r:id="rId18"/>
    <p:sldId id="457" r:id="rId19"/>
    <p:sldId id="453" r:id="rId20"/>
    <p:sldId id="459" r:id="rId21"/>
    <p:sldId id="460" r:id="rId22"/>
    <p:sldId id="458" r:id="rId23"/>
    <p:sldId id="456" r:id="rId24"/>
    <p:sldId id="469" r:id="rId25"/>
    <p:sldId id="461" r:id="rId26"/>
    <p:sldId id="463" r:id="rId27"/>
    <p:sldId id="464" r:id="rId28"/>
    <p:sldId id="465" r:id="rId29"/>
    <p:sldId id="466" r:id="rId30"/>
    <p:sldId id="470" r:id="rId31"/>
    <p:sldId id="471" r:id="rId32"/>
    <p:sldId id="472" r:id="rId33"/>
    <p:sldId id="462" r:id="rId34"/>
    <p:sldId id="35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85"/>
    <a:srgbClr val="033B74"/>
    <a:srgbClr val="063C77"/>
    <a:srgbClr val="0A97D9"/>
    <a:srgbClr val="0563C1"/>
    <a:srgbClr val="D6DCE5"/>
    <a:srgbClr val="2B7B17"/>
    <a:srgbClr val="810024"/>
    <a:srgbClr val="CD7000"/>
    <a:srgbClr val="017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915" autoAdjust="0"/>
  </p:normalViewPr>
  <p:slideViewPr>
    <p:cSldViewPr snapToGrid="0">
      <p:cViewPr varScale="1">
        <p:scale>
          <a:sx n="42" d="100"/>
          <a:sy n="42" d="100"/>
        </p:scale>
        <p:origin x="900"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‹N°›</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791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19582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1118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97025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609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663798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43338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258474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16882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CCF58-98CC-425C-A4EB-C90C2473AAB3}"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97554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5CCF58-98CC-425C-A4EB-C90C2473AAB3}"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85865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5CCF58-98CC-425C-A4EB-C90C2473AAB3}"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3764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95CCF58-98CC-425C-A4EB-C90C2473AAB3}"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1923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CCF58-98CC-425C-A4EB-C90C2473AAB3}"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29290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5CCF58-98CC-425C-A4EB-C90C2473AAB3}"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34675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5CCF58-98CC-425C-A4EB-C90C2473AAB3}"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18731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5CCF58-98CC-425C-A4EB-C90C2473AAB3}" type="datetimeFigureOut">
              <a:rPr lang="en-US" smtClean="0"/>
              <a:t>1/20/2025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3331931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4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francoisserres104@hot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80FDD-DA9B-8D7E-A1DA-0FD531F56DBF}"/>
              </a:ext>
            </a:extLst>
          </p:cNvPr>
          <p:cNvSpPr>
            <a:spLocks noGrp="1"/>
          </p:cNvSpPr>
          <p:nvPr>
            <p:ph type="title"/>
          </p:nvPr>
        </p:nvSpPr>
        <p:spPr>
          <a:xfrm>
            <a:off x="268941" y="228600"/>
            <a:ext cx="11757959" cy="1054100"/>
          </a:xfrm>
        </p:spPr>
        <p:txBody>
          <a:bodyPr>
            <a:noAutofit/>
          </a:bodyPr>
          <a:lstStyle/>
          <a:p>
            <a:pPr algn="ctr"/>
            <a:r>
              <a:rPr lang="fr-FR" sz="3200" b="1" kern="0" dirty="0">
                <a:effectLst/>
                <a:latin typeface="Arial" panose="020B0604020202020204" pitchFamily="34" charset="0"/>
                <a:ea typeface="DengXian" panose="02010600030101010101" pitchFamily="2" charset="-122"/>
                <a:cs typeface="Arial" panose="020B0604020202020204" pitchFamily="34" charset="0"/>
              </a:rPr>
              <a:t>Module II : Opérationnalisation des ZES en Afrique centrale  </a:t>
            </a:r>
            <a:r>
              <a:rPr lang="fr-FR" sz="2000" b="1" kern="0" dirty="0">
                <a:effectLst/>
                <a:latin typeface="Arial" panose="020B0604020202020204" pitchFamily="34" charset="0"/>
                <a:ea typeface="DengXian" panose="02010600030101010101" pitchFamily="2" charset="-122"/>
                <a:cs typeface="Arial" panose="020B0604020202020204" pitchFamily="34" charset="0"/>
              </a:rPr>
              <a:t> </a:t>
            </a:r>
            <a:endParaRPr lang="fr-FR" sz="20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6063D757-B823-B455-FBBF-B7BF20D0A8B6}"/>
              </a:ext>
            </a:extLst>
          </p:cNvPr>
          <p:cNvSpPr>
            <a:spLocks noGrp="1"/>
          </p:cNvSpPr>
          <p:nvPr>
            <p:ph idx="1"/>
          </p:nvPr>
        </p:nvSpPr>
        <p:spPr>
          <a:xfrm>
            <a:off x="0" y="1485900"/>
            <a:ext cx="12191999" cy="5372100"/>
          </a:xfrm>
        </p:spPr>
        <p:txBody>
          <a:bodyPr>
            <a:noAutofit/>
          </a:bodyPr>
          <a:lstStyle/>
          <a:p>
            <a:pPr marL="0" indent="0" algn="ctr">
              <a:buNone/>
            </a:pPr>
            <a:r>
              <a:rPr lang="fr-FR" sz="2400" b="1" kern="0" dirty="0">
                <a:effectLst/>
                <a:latin typeface="Arial" panose="020B0604020202020204" pitchFamily="34" charset="0"/>
                <a:ea typeface="DengXian" panose="02010600030101010101" pitchFamily="2" charset="-122"/>
                <a:cs typeface="Arial" panose="020B0604020202020204" pitchFamily="34" charset="0"/>
              </a:rPr>
              <a:t>TABLE </a:t>
            </a:r>
            <a:r>
              <a:rPr lang="fr-FR" sz="2400" b="1" kern="0" dirty="0">
                <a:latin typeface="Arial" panose="020B0604020202020204" pitchFamily="34" charset="0"/>
                <a:ea typeface="DengXian" panose="02010600030101010101" pitchFamily="2" charset="-122"/>
                <a:cs typeface="Arial" panose="020B0604020202020204" pitchFamily="34" charset="0"/>
              </a:rPr>
              <a:t>DES </a:t>
            </a:r>
            <a:r>
              <a:rPr lang="fr-FR" sz="2400" b="1" kern="0" dirty="0">
                <a:effectLst/>
                <a:latin typeface="Arial" panose="020B0604020202020204" pitchFamily="34" charset="0"/>
                <a:ea typeface="DengXian" panose="02010600030101010101" pitchFamily="2" charset="-122"/>
                <a:cs typeface="Arial" panose="020B0604020202020204" pitchFamily="34" charset="0"/>
              </a:rPr>
              <a:t>MATIERES </a:t>
            </a:r>
          </a:p>
          <a:p>
            <a:r>
              <a:rPr lang="fr-FR" sz="2500" b="1" kern="0" dirty="0">
                <a:effectLst/>
                <a:latin typeface="Arial" panose="020B0604020202020204" pitchFamily="34" charset="0"/>
                <a:ea typeface="DengXian" panose="02010600030101010101" pitchFamily="2" charset="-122"/>
                <a:cs typeface="Arial" panose="020B0604020202020204" pitchFamily="34" charset="0"/>
              </a:rPr>
              <a:t>Opérationnalisation des ZES en Afrique Centrale et Enjeux de souveraineté :</a:t>
            </a:r>
          </a:p>
          <a:p>
            <a:pPr lvl="1">
              <a:buFont typeface="Wingdings" panose="05000000000000000000" pitchFamily="2" charset="2"/>
              <a:buChar char="q"/>
            </a:pPr>
            <a:r>
              <a:rPr lang="fr-FR" sz="2500" b="1" kern="0" dirty="0">
                <a:effectLst/>
                <a:latin typeface="Arial" panose="020B0604020202020204" pitchFamily="34" charset="0"/>
                <a:ea typeface="DengXian" panose="02010600030101010101" pitchFamily="2" charset="-122"/>
                <a:cs typeface="Arial" panose="020B0604020202020204" pitchFamily="34" charset="0"/>
              </a:rPr>
              <a:t>Inadaptation du modèle économique ;</a:t>
            </a:r>
          </a:p>
          <a:p>
            <a:pPr lvl="1">
              <a:buFont typeface="Wingdings" panose="05000000000000000000" pitchFamily="2" charset="2"/>
              <a:buChar char="q"/>
            </a:pPr>
            <a:r>
              <a:rPr lang="fr-FR" sz="2500" b="1" kern="0" dirty="0">
                <a:effectLst/>
                <a:latin typeface="Arial" panose="020B0604020202020204" pitchFamily="34" charset="0"/>
                <a:ea typeface="DengXian" panose="02010600030101010101" pitchFamily="2" charset="-122"/>
                <a:cs typeface="Arial" panose="020B0604020202020204" pitchFamily="34" charset="0"/>
              </a:rPr>
              <a:t>Défis en termes d’infrastructures et de services collectifs ;</a:t>
            </a:r>
          </a:p>
          <a:p>
            <a:pPr lvl="1">
              <a:buFont typeface="Wingdings" panose="05000000000000000000" pitchFamily="2" charset="2"/>
              <a:buChar char="q"/>
            </a:pPr>
            <a:r>
              <a:rPr lang="fr-FR" sz="2500" b="1" kern="0" dirty="0">
                <a:effectLst/>
                <a:latin typeface="Arial" panose="020B0604020202020204" pitchFamily="34" charset="0"/>
                <a:ea typeface="DengXian" panose="02010600030101010101" pitchFamily="2" charset="-122"/>
                <a:cs typeface="Arial" panose="020B0604020202020204" pitchFamily="34" charset="0"/>
              </a:rPr>
              <a:t>Défis de financement ; la question des Fonds de financement des ZES ; la question de l‘exploitation les ressources naturelles ;</a:t>
            </a:r>
          </a:p>
          <a:p>
            <a:pPr lvl="1">
              <a:buFont typeface="Wingdings" panose="05000000000000000000" pitchFamily="2" charset="2"/>
              <a:buChar char="q"/>
            </a:pPr>
            <a:r>
              <a:rPr lang="fr-FR" sz="2500" b="1" kern="0" dirty="0">
                <a:effectLst/>
                <a:latin typeface="Arial" panose="020B0604020202020204" pitchFamily="34" charset="0"/>
                <a:ea typeface="DengXian" panose="02010600030101010101" pitchFamily="2" charset="-122"/>
                <a:cs typeface="Arial" panose="020B0604020202020204" pitchFamily="34" charset="0"/>
              </a:rPr>
              <a:t> Défis de gouvernance et de coordination institutionnelle.</a:t>
            </a:r>
          </a:p>
          <a:p>
            <a:r>
              <a:rPr lang="fr-FR" sz="2500" b="1" kern="0" dirty="0">
                <a:effectLst/>
                <a:latin typeface="Arial" panose="020B0604020202020204" pitchFamily="34" charset="0"/>
                <a:ea typeface="DengXian" panose="02010600030101010101" pitchFamily="2" charset="-122"/>
                <a:cs typeface="Arial" panose="020B0604020202020204" pitchFamily="34" charset="0"/>
              </a:rPr>
              <a:t>Développement dans les chaines de valeur </a:t>
            </a:r>
          </a:p>
          <a:p>
            <a:pPr lvl="1">
              <a:buFont typeface="Wingdings" panose="05000000000000000000" pitchFamily="2" charset="2"/>
              <a:buChar char="q"/>
            </a:pPr>
            <a:r>
              <a:rPr lang="fr-FR" sz="2500" b="1" kern="0" dirty="0">
                <a:latin typeface="Arial" panose="020B0604020202020204" pitchFamily="34" charset="0"/>
                <a:ea typeface="DengXian" panose="02010600030101010101" pitchFamily="2" charset="-122"/>
                <a:cs typeface="Arial" panose="020B0604020202020204" pitchFamily="34" charset="0"/>
              </a:rPr>
              <a:t>Cadre réglementaire sectoriel (communautaire et national) ;</a:t>
            </a:r>
          </a:p>
          <a:p>
            <a:pPr lvl="1">
              <a:buFont typeface="Wingdings" panose="05000000000000000000" pitchFamily="2" charset="2"/>
              <a:buChar char="q"/>
            </a:pPr>
            <a:r>
              <a:rPr lang="fr-FR" sz="2500" b="1" kern="0" dirty="0">
                <a:latin typeface="Arial" panose="020B0604020202020204" pitchFamily="34" charset="0"/>
                <a:ea typeface="DengXian" panose="02010600030101010101" pitchFamily="2" charset="-122"/>
                <a:cs typeface="Arial" panose="020B0604020202020204" pitchFamily="34" charset="0"/>
              </a:rPr>
              <a:t>Les modalités de développement des filières.</a:t>
            </a:r>
          </a:p>
        </p:txBody>
      </p:sp>
    </p:spTree>
    <p:extLst>
      <p:ext uri="{BB962C8B-B14F-4D97-AF65-F5344CB8AC3E}">
        <p14:creationId xmlns:p14="http://schemas.microsoft.com/office/powerpoint/2010/main" val="395520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FE392-4684-F3C7-C171-6494B3C46B04}"/>
              </a:ext>
            </a:extLst>
          </p:cNvPr>
          <p:cNvSpPr>
            <a:spLocks noGrp="1"/>
          </p:cNvSpPr>
          <p:nvPr>
            <p:ph type="title"/>
          </p:nvPr>
        </p:nvSpPr>
        <p:spPr>
          <a:xfrm>
            <a:off x="342900" y="304800"/>
            <a:ext cx="11688234" cy="800100"/>
          </a:xfrm>
        </p:spPr>
        <p:txBody>
          <a:bodyPr>
            <a:normAutofit fontScale="90000"/>
          </a:bodyPr>
          <a:lstStyle/>
          <a:p>
            <a:pPr algn="ctr"/>
            <a:r>
              <a:rPr lang="fr-FR" sz="3600" b="1" kern="0" dirty="0">
                <a:effectLst/>
                <a:latin typeface="Arial" panose="020B0604020202020204" pitchFamily="34" charset="0"/>
                <a:ea typeface="DengXian" panose="02010600030101010101" pitchFamily="2" charset="-122"/>
                <a:cs typeface="Arial" panose="020B0604020202020204" pitchFamily="34" charset="0"/>
              </a:rPr>
              <a:t>Défis de gouvernance et de coordination institutionnelle</a:t>
            </a:r>
            <a:br>
              <a:rPr lang="fr-FR" sz="3600" dirty="0"/>
            </a:br>
            <a:endParaRPr lang="fr-FR" dirty="0"/>
          </a:p>
        </p:txBody>
      </p:sp>
      <p:sp>
        <p:nvSpPr>
          <p:cNvPr id="3" name="Espace réservé du contenu 2">
            <a:extLst>
              <a:ext uri="{FF2B5EF4-FFF2-40B4-BE49-F238E27FC236}">
                <a16:creationId xmlns:a16="http://schemas.microsoft.com/office/drawing/2014/main" id="{08F0D0A2-CE0F-AAA4-4C0A-5208F55B16E5}"/>
              </a:ext>
            </a:extLst>
          </p:cNvPr>
          <p:cNvSpPr>
            <a:spLocks noGrp="1"/>
          </p:cNvSpPr>
          <p:nvPr>
            <p:ph idx="1"/>
          </p:nvPr>
        </p:nvSpPr>
        <p:spPr>
          <a:xfrm>
            <a:off x="0" y="1371600"/>
            <a:ext cx="12192000" cy="5486400"/>
          </a:xfrm>
        </p:spPr>
        <p:txBody>
          <a:bodyPr>
            <a:noAutofit/>
          </a:bodyPr>
          <a:lstStyle/>
          <a:p>
            <a:r>
              <a:rPr lang="fr-FR" sz="2600" dirty="0">
                <a:latin typeface="Arial" panose="020B0604020202020204" pitchFamily="34" charset="0"/>
                <a:cs typeface="Arial" panose="020B0604020202020204" pitchFamily="34" charset="0"/>
              </a:rPr>
              <a:t>Les retards, défis, obstacles relevés traduisent un manque de volonté politique et ne sont que la conséquence d’un déficit de gouvernance qui se décline dans des législations qu’il convient de réviser ;</a:t>
            </a:r>
          </a:p>
          <a:p>
            <a:r>
              <a:rPr lang="fr-FR" sz="2600" dirty="0">
                <a:latin typeface="Arial" panose="020B0604020202020204" pitchFamily="34" charset="0"/>
                <a:cs typeface="Arial" panose="020B0604020202020204" pitchFamily="34" charset="0"/>
              </a:rPr>
              <a:t>Ce déficit de gouvernance devrait être répondu à plusieurs niveaux : dans les </a:t>
            </a:r>
            <a:r>
              <a:rPr lang="fr-FR" sz="2600" b="1" dirty="0">
                <a:latin typeface="Arial" panose="020B0604020202020204" pitchFamily="34" charset="0"/>
                <a:cs typeface="Arial" panose="020B0604020202020204" pitchFamily="34" charset="0"/>
              </a:rPr>
              <a:t>objectifs des législations</a:t>
            </a:r>
            <a:r>
              <a:rPr lang="fr-FR" sz="2600" dirty="0">
                <a:latin typeface="Arial" panose="020B0604020202020204" pitchFamily="34" charset="0"/>
                <a:cs typeface="Arial" panose="020B0604020202020204" pitchFamily="34" charset="0"/>
              </a:rPr>
              <a:t>, dans la réappropriation par l’Etat de la conduite du développement des projets qui devront se traduire très concrètement dans la maîtrise des études d’opportunité et de faisabilité des ZES,  dans les processus de recrutement des développeurs et des entreprises des ZES, dans l’équilibre des contrats signés et le contrôle des performances de tous les acteurs ;</a:t>
            </a:r>
          </a:p>
          <a:p>
            <a:r>
              <a:rPr lang="fr-FR" sz="2600" dirty="0">
                <a:latin typeface="Arial" panose="020B0604020202020204" pitchFamily="34" charset="0"/>
                <a:cs typeface="Arial" panose="020B0604020202020204" pitchFamily="34" charset="0"/>
              </a:rPr>
              <a:t>La gouvernance se décline aussi au niveau institutionnel : à travers le positionnement des AZES, leur statut, leur tutelle éventuelle, leurs ressources disponibles et la coordination institutionnelle entre l’AZES et les Ministères.</a:t>
            </a:r>
          </a:p>
        </p:txBody>
      </p:sp>
    </p:spTree>
    <p:extLst>
      <p:ext uri="{BB962C8B-B14F-4D97-AF65-F5344CB8AC3E}">
        <p14:creationId xmlns:p14="http://schemas.microsoft.com/office/powerpoint/2010/main" val="314281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166AA-65E6-CD06-19DB-4155E974C018}"/>
              </a:ext>
            </a:extLst>
          </p:cNvPr>
          <p:cNvSpPr>
            <a:spLocks noGrp="1"/>
          </p:cNvSpPr>
          <p:nvPr>
            <p:ph type="title"/>
          </p:nvPr>
        </p:nvSpPr>
        <p:spPr>
          <a:xfrm>
            <a:off x="677334" y="254000"/>
            <a:ext cx="9342966" cy="749300"/>
          </a:xfrm>
        </p:spPr>
        <p:txBody>
          <a:bodyPr>
            <a:normAutofit/>
          </a:bodyPr>
          <a:lstStyle/>
          <a:p>
            <a:pPr algn="ctr"/>
            <a:r>
              <a:rPr lang="fr-FR" sz="3200" b="1" dirty="0">
                <a:latin typeface="Arial" panose="020B0604020202020204" pitchFamily="34" charset="0"/>
                <a:cs typeface="Arial" panose="020B0604020202020204" pitchFamily="34" charset="0"/>
              </a:rPr>
              <a:t>Objectifs des législations</a:t>
            </a:r>
          </a:p>
        </p:txBody>
      </p:sp>
      <p:sp>
        <p:nvSpPr>
          <p:cNvPr id="3" name="Espace réservé du contenu 2">
            <a:extLst>
              <a:ext uri="{FF2B5EF4-FFF2-40B4-BE49-F238E27FC236}">
                <a16:creationId xmlns:a16="http://schemas.microsoft.com/office/drawing/2014/main" id="{617D3454-7E8F-9A05-E088-BB9CA933042C}"/>
              </a:ext>
            </a:extLst>
          </p:cNvPr>
          <p:cNvSpPr>
            <a:spLocks noGrp="1"/>
          </p:cNvSpPr>
          <p:nvPr>
            <p:ph idx="1"/>
          </p:nvPr>
        </p:nvSpPr>
        <p:spPr>
          <a:xfrm>
            <a:off x="0" y="1264920"/>
            <a:ext cx="12192000" cy="5593080"/>
          </a:xfrm>
        </p:spPr>
        <p:txBody>
          <a:bodyPr>
            <a:normAutofit lnSpcReduction="10000"/>
          </a:bodyPr>
          <a:lstStyle/>
          <a:p>
            <a:r>
              <a:rPr lang="fr-FR" sz="2800" b="1" kern="100" dirty="0">
                <a:effectLst/>
                <a:latin typeface="Arial" panose="020B0604020202020204" pitchFamily="34" charset="0"/>
                <a:ea typeface="Aptos" panose="020B0004020202020204" pitchFamily="34" charset="0"/>
                <a:cs typeface="Arial" panose="020B0604020202020204" pitchFamily="34" charset="0"/>
              </a:rPr>
              <a:t>1. participer au développement économique et social de XXX en conformité avec le Plan National de Stratégie de Développement ;</a:t>
            </a:r>
          </a:p>
          <a:p>
            <a:pPr algn="just">
              <a:lnSpc>
                <a:spcPct val="115000"/>
              </a:lnSpc>
              <a:spcAft>
                <a:spcPts val="800"/>
              </a:spcAft>
            </a:pPr>
            <a:r>
              <a:rPr lang="fr-FR" sz="2800" b="1" kern="100" dirty="0">
                <a:effectLst/>
                <a:latin typeface="Arial" panose="020B0604020202020204" pitchFamily="34" charset="0"/>
                <a:ea typeface="Aptos" panose="020B0004020202020204" pitchFamily="34" charset="0"/>
                <a:cs typeface="Arial" panose="020B0604020202020204" pitchFamily="34" charset="0"/>
              </a:rPr>
              <a:t>2. participer à la mise en œuvre de la politique industrielle de XXX ; à ce titre, les ZES assurent la redynamisation des industries existantes et permettent le développement de nouveaux secteurs industriels, ainsi que la valorisation de la matière première locale ; elles favorisent le développement et la transformation des ressources naturelles nationales et la création de chaînes de valeur sur l’ensemble du territoire ;  </a:t>
            </a:r>
          </a:p>
          <a:p>
            <a:pPr algn="just">
              <a:lnSpc>
                <a:spcPct val="115000"/>
              </a:lnSpc>
              <a:spcAft>
                <a:spcPts val="800"/>
              </a:spcAft>
            </a:pPr>
            <a:r>
              <a:rPr lang="fr-FR" sz="2800" b="1" kern="100" dirty="0">
                <a:effectLst/>
                <a:latin typeface="Arial" panose="020B0604020202020204" pitchFamily="34" charset="0"/>
                <a:ea typeface="Aptos" panose="020B0004020202020204" pitchFamily="34" charset="0"/>
                <a:cs typeface="Arial" panose="020B0604020202020204" pitchFamily="34" charset="0"/>
              </a:rPr>
              <a:t> 3. favoriser la diversification des produits d’exportation et mettre en œuvre les politiques d’import-substitution ;</a:t>
            </a:r>
          </a:p>
          <a:p>
            <a:endParaRPr lang="fr-FR" dirty="0"/>
          </a:p>
        </p:txBody>
      </p:sp>
    </p:spTree>
    <p:extLst>
      <p:ext uri="{BB962C8B-B14F-4D97-AF65-F5344CB8AC3E}">
        <p14:creationId xmlns:p14="http://schemas.microsoft.com/office/powerpoint/2010/main" val="204785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F032F-CC90-8D71-0145-5864E735AF98}"/>
              </a:ext>
            </a:extLst>
          </p:cNvPr>
          <p:cNvSpPr>
            <a:spLocks noGrp="1"/>
          </p:cNvSpPr>
          <p:nvPr>
            <p:ph type="title"/>
          </p:nvPr>
        </p:nvSpPr>
        <p:spPr>
          <a:xfrm>
            <a:off x="677334" y="304800"/>
            <a:ext cx="8596668" cy="812800"/>
          </a:xfrm>
        </p:spPr>
        <p:txBody>
          <a:bodyPr>
            <a:normAutofit/>
          </a:bodyPr>
          <a:lstStyle/>
          <a:p>
            <a:pPr algn="ctr"/>
            <a:r>
              <a:rPr lang="fr-FR" sz="3200" b="1" dirty="0">
                <a:latin typeface="Arial" panose="020B0604020202020204" pitchFamily="34" charset="0"/>
                <a:cs typeface="Arial" panose="020B0604020202020204" pitchFamily="34" charset="0"/>
              </a:rPr>
              <a:t>Objectifs des législations</a:t>
            </a:r>
            <a:endParaRPr lang="fr-FR" sz="3200" dirty="0"/>
          </a:p>
        </p:txBody>
      </p:sp>
      <p:sp>
        <p:nvSpPr>
          <p:cNvPr id="3" name="Espace réservé du contenu 2">
            <a:extLst>
              <a:ext uri="{FF2B5EF4-FFF2-40B4-BE49-F238E27FC236}">
                <a16:creationId xmlns:a16="http://schemas.microsoft.com/office/drawing/2014/main" id="{F1C7E4A7-534C-A0EF-C9CF-72FA37337868}"/>
              </a:ext>
            </a:extLst>
          </p:cNvPr>
          <p:cNvSpPr>
            <a:spLocks noGrp="1"/>
          </p:cNvSpPr>
          <p:nvPr>
            <p:ph idx="1"/>
          </p:nvPr>
        </p:nvSpPr>
        <p:spPr>
          <a:xfrm>
            <a:off x="0" y="1282700"/>
            <a:ext cx="12192000" cy="5575300"/>
          </a:xfrm>
        </p:spPr>
        <p:txBody>
          <a:bodyPr>
            <a:normAutofit fontScale="92500" lnSpcReduction="10000"/>
          </a:bodyPr>
          <a:lstStyle/>
          <a:p>
            <a:pPr algn="just">
              <a:lnSpc>
                <a:spcPct val="115000"/>
              </a:lnSpc>
              <a:spcAft>
                <a:spcPts val="800"/>
              </a:spcAft>
            </a:pPr>
            <a:r>
              <a:rPr lang="fr-FR" sz="2600" b="1" kern="100" dirty="0">
                <a:effectLst/>
                <a:latin typeface="Arial" panose="020B0604020202020204" pitchFamily="34" charset="0"/>
                <a:ea typeface="Aptos" panose="020B0004020202020204" pitchFamily="34" charset="0"/>
                <a:cs typeface="Arial" panose="020B0604020202020204" pitchFamily="34" charset="0"/>
              </a:rPr>
              <a:t>4. établir des pôles de développement et de croissance industrielle, agro-industrielle et de services en relation avec le développement de l’économie nationale ; à ce titre, les ZES participent à la politique de territorialisation des politiques publiques et d’équilibre des territoires ; elles mettent en œuvre un schéma intégré de croissance et de synergie avec les grappes d’entreprises ou clusters industriels dispersés sur le territoire ; à ce titre, l’Etat met en œuvre un programme d’accompagnement des entreprises nationales concomitant à l’initiation de la création de la ZES ; </a:t>
            </a:r>
          </a:p>
          <a:p>
            <a:r>
              <a:rPr lang="fr-FR" sz="2600" b="1" kern="100" dirty="0">
                <a:effectLst/>
                <a:latin typeface="Arial" panose="020B0604020202020204" pitchFamily="34" charset="0"/>
                <a:ea typeface="Aptos" panose="020B0004020202020204" pitchFamily="34" charset="0"/>
                <a:cs typeface="Arial" panose="020B0604020202020204" pitchFamily="34" charset="0"/>
              </a:rPr>
              <a:t>5. </a:t>
            </a:r>
            <a:r>
              <a:rPr lang="fr-FR" sz="2600" b="1" kern="100" spc="-30" dirty="0">
                <a:effectLst/>
                <a:latin typeface="Arial" panose="020B0604020202020204" pitchFamily="34" charset="0"/>
                <a:ea typeface="Aptos" panose="020B0004020202020204" pitchFamily="34" charset="0"/>
                <a:cs typeface="Arial" panose="020B0604020202020204" pitchFamily="34" charset="0"/>
              </a:rPr>
              <a:t>introduire l’innovation industrielle, stimuler la recherche et le développement, contribuer au transfert technologique ; </a:t>
            </a:r>
          </a:p>
          <a:p>
            <a:pPr algn="just">
              <a:lnSpc>
                <a:spcPct val="115000"/>
              </a:lnSpc>
              <a:spcAft>
                <a:spcPts val="800"/>
              </a:spcAft>
            </a:pPr>
            <a:r>
              <a:rPr lang="fr-FR" sz="2600" b="1" kern="100" spc="-30" dirty="0">
                <a:effectLst/>
                <a:latin typeface="Arial" panose="020B0604020202020204" pitchFamily="34" charset="0"/>
                <a:ea typeface="Aptos" panose="020B0004020202020204" pitchFamily="34" charset="0"/>
                <a:cs typeface="Arial" panose="020B0604020202020204" pitchFamily="34" charset="0"/>
              </a:rPr>
              <a:t>6. mettre en œuvre les </a:t>
            </a:r>
            <a:r>
              <a:rPr lang="fr-FR" sz="2600" b="1" kern="100" dirty="0">
                <a:effectLst/>
                <a:latin typeface="Arial" panose="020B0604020202020204" pitchFamily="34" charset="0"/>
                <a:ea typeface="Aptos" panose="020B0004020202020204" pitchFamily="34" charset="0"/>
                <a:cs typeface="Arial" panose="020B0604020202020204" pitchFamily="34" charset="0"/>
              </a:rPr>
              <a:t>initiatives de croissance régionale intégrée dans le cadre des Communautés Economiques Régionales ; favoriser le développement de l’économie dans le cadre continental de la ZLECAF ;</a:t>
            </a:r>
          </a:p>
          <a:p>
            <a:endParaRPr lang="fr-FR" sz="1800" b="1"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70644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1D493-B9DF-9E91-D559-8D0600D8B7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C18CCB-4123-1F43-6145-EA65C70FD1A2}"/>
              </a:ext>
            </a:extLst>
          </p:cNvPr>
          <p:cNvSpPr>
            <a:spLocks noGrp="1"/>
          </p:cNvSpPr>
          <p:nvPr>
            <p:ph type="title"/>
          </p:nvPr>
        </p:nvSpPr>
        <p:spPr>
          <a:xfrm>
            <a:off x="677334" y="254000"/>
            <a:ext cx="9342966" cy="749300"/>
          </a:xfrm>
        </p:spPr>
        <p:txBody>
          <a:bodyPr>
            <a:normAutofit/>
          </a:bodyPr>
          <a:lstStyle/>
          <a:p>
            <a:pPr algn="ctr"/>
            <a:r>
              <a:rPr lang="fr-FR" sz="3200" b="1" dirty="0">
                <a:latin typeface="Arial" panose="020B0604020202020204" pitchFamily="34" charset="0"/>
                <a:cs typeface="Arial" panose="020B0604020202020204" pitchFamily="34" charset="0"/>
              </a:rPr>
              <a:t>Objectifs des législations</a:t>
            </a:r>
          </a:p>
        </p:txBody>
      </p:sp>
      <p:sp>
        <p:nvSpPr>
          <p:cNvPr id="3" name="Espace réservé du contenu 2">
            <a:extLst>
              <a:ext uri="{FF2B5EF4-FFF2-40B4-BE49-F238E27FC236}">
                <a16:creationId xmlns:a16="http://schemas.microsoft.com/office/drawing/2014/main" id="{4C7DCDB5-1E0B-BCEF-5535-ABF796EEB59E}"/>
              </a:ext>
            </a:extLst>
          </p:cNvPr>
          <p:cNvSpPr>
            <a:spLocks noGrp="1"/>
          </p:cNvSpPr>
          <p:nvPr>
            <p:ph idx="1"/>
          </p:nvPr>
        </p:nvSpPr>
        <p:spPr>
          <a:xfrm>
            <a:off x="0" y="1257300"/>
            <a:ext cx="12192000" cy="5600700"/>
          </a:xfrm>
        </p:spPr>
        <p:txBody>
          <a:bodyPr>
            <a:normAutofit/>
          </a:bodyPr>
          <a:lstStyle/>
          <a:p>
            <a:pPr algn="just">
              <a:lnSpc>
                <a:spcPct val="115000"/>
              </a:lnSpc>
              <a:spcAft>
                <a:spcPts val="800"/>
              </a:spcAft>
            </a:pPr>
            <a:r>
              <a:rPr lang="fr-FR" sz="2400" b="1" kern="100" dirty="0">
                <a:effectLst/>
                <a:latin typeface="Arial" panose="020B0604020202020204" pitchFamily="34" charset="0"/>
                <a:ea typeface="Aptos" panose="020B0004020202020204" pitchFamily="34" charset="0"/>
                <a:cs typeface="Arial" panose="020B0604020202020204" pitchFamily="34" charset="0"/>
              </a:rPr>
              <a:t>7. attirer les investissements étrangers et favoriser le développement de partenariats avec les industries locales, notamment les PME ;</a:t>
            </a:r>
          </a:p>
          <a:p>
            <a:pPr algn="just">
              <a:lnSpc>
                <a:spcPct val="115000"/>
              </a:lnSpc>
              <a:spcAft>
                <a:spcPts val="800"/>
              </a:spcAft>
            </a:pPr>
            <a:r>
              <a:rPr lang="fr-FR" sz="2400" b="1" kern="100" dirty="0">
                <a:effectLst/>
                <a:latin typeface="Arial" panose="020B0604020202020204" pitchFamily="34" charset="0"/>
                <a:ea typeface="Aptos" panose="020B0004020202020204" pitchFamily="34" charset="0"/>
                <a:cs typeface="Arial" panose="020B0604020202020204" pitchFamily="34" charset="0"/>
              </a:rPr>
              <a:t>8. assurer le développement de l’emploi, notamment des jeunes et des femmes, dans le cadre de partenariats avec les investisseurs dans les ZES, favorisant une amélioration significative de la formation dans la production et la transformation des matières et produits sur les segments industriels développés dans les ZES ;</a:t>
            </a:r>
          </a:p>
          <a:p>
            <a:pPr algn="just">
              <a:lnSpc>
                <a:spcPct val="115000"/>
              </a:lnSpc>
              <a:spcAft>
                <a:spcPts val="800"/>
              </a:spcAft>
            </a:pPr>
            <a:r>
              <a:rPr lang="fr-FR" sz="2400" b="1" kern="100" dirty="0">
                <a:effectLst/>
                <a:latin typeface="Arial" panose="020B0604020202020204" pitchFamily="34" charset="0"/>
                <a:ea typeface="Aptos" panose="020B0004020202020204" pitchFamily="34" charset="0"/>
                <a:cs typeface="Arial" panose="020B0604020202020204" pitchFamily="34" charset="0"/>
              </a:rPr>
              <a:t>9. mettre en œuvre un cadre de développement efficient en termes de logistique, autour d’infrastructures de base essentielles (ports, routes, chemins de fer, bateaux) et industrielles (projets énergétiques et en eau potable, télécommunications et services) ; </a:t>
            </a:r>
          </a:p>
          <a:p>
            <a:pPr algn="just">
              <a:lnSpc>
                <a:spcPct val="115000"/>
              </a:lnSpc>
              <a:spcAft>
                <a:spcPts val="800"/>
              </a:spcAft>
            </a:pPr>
            <a:endParaRPr lang="fr-FR" sz="1800" b="1"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19300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90096-9BA5-BDC0-03E3-CD022D7D3FBE}"/>
              </a:ext>
            </a:extLst>
          </p:cNvPr>
          <p:cNvSpPr>
            <a:spLocks noGrp="1"/>
          </p:cNvSpPr>
          <p:nvPr>
            <p:ph type="title"/>
          </p:nvPr>
        </p:nvSpPr>
        <p:spPr>
          <a:xfrm>
            <a:off x="677334" y="406400"/>
            <a:ext cx="8596668" cy="914400"/>
          </a:xfrm>
        </p:spPr>
        <p:txBody>
          <a:bodyPr/>
          <a:lstStyle/>
          <a:p>
            <a:pPr algn="ctr"/>
            <a:r>
              <a:rPr lang="fr-FR" sz="3600" b="1" dirty="0">
                <a:latin typeface="Arial" panose="020B0604020202020204" pitchFamily="34" charset="0"/>
                <a:cs typeface="Arial" panose="020B0604020202020204" pitchFamily="34" charset="0"/>
              </a:rPr>
              <a:t>Objectifs des législations</a:t>
            </a:r>
            <a:endParaRPr lang="fr-FR" dirty="0"/>
          </a:p>
        </p:txBody>
      </p:sp>
      <p:sp>
        <p:nvSpPr>
          <p:cNvPr id="3" name="Espace réservé du contenu 2">
            <a:extLst>
              <a:ext uri="{FF2B5EF4-FFF2-40B4-BE49-F238E27FC236}">
                <a16:creationId xmlns:a16="http://schemas.microsoft.com/office/drawing/2014/main" id="{BA581E1B-DCC3-974F-8D32-55DC9DB97996}"/>
              </a:ext>
            </a:extLst>
          </p:cNvPr>
          <p:cNvSpPr>
            <a:spLocks noGrp="1"/>
          </p:cNvSpPr>
          <p:nvPr>
            <p:ph idx="1"/>
          </p:nvPr>
        </p:nvSpPr>
        <p:spPr>
          <a:xfrm>
            <a:off x="0" y="1320800"/>
            <a:ext cx="12192000" cy="5537200"/>
          </a:xfrm>
        </p:spPr>
        <p:txBody>
          <a:bodyPr>
            <a:normAutofit fontScale="92500" lnSpcReduction="10000"/>
          </a:bodyPr>
          <a:lstStyle/>
          <a:p>
            <a:pPr algn="just">
              <a:lnSpc>
                <a:spcPct val="115000"/>
              </a:lnSpc>
              <a:spcAft>
                <a:spcPts val="800"/>
              </a:spcAft>
            </a:pPr>
            <a:r>
              <a:rPr lang="fr-FR" sz="2800" b="1" kern="100" dirty="0">
                <a:effectLst/>
                <a:latin typeface="Arial" panose="020B0604020202020204" pitchFamily="34" charset="0"/>
                <a:ea typeface="Aptos" panose="020B0004020202020204" pitchFamily="34" charset="0"/>
                <a:cs typeface="Arial" panose="020B0604020202020204" pitchFamily="34" charset="0"/>
              </a:rPr>
              <a:t>10. proposer des solutions de développement industriel écologiques et durables en conformité avec les objectifs de </a:t>
            </a:r>
            <a:r>
              <a:rPr lang="fr-FR" sz="2800" b="1" kern="100" dirty="0">
                <a:solidFill>
                  <a:srgbClr val="040C28"/>
                </a:solidFill>
                <a:effectLst/>
                <a:latin typeface="Arial" panose="020B0604020202020204" pitchFamily="34" charset="0"/>
                <a:ea typeface="Aptos" panose="020B0004020202020204" pitchFamily="34" charset="0"/>
                <a:cs typeface="Arial" panose="020B0604020202020204" pitchFamily="34" charset="0"/>
              </a:rPr>
              <a:t>développement durable</a:t>
            </a:r>
            <a:r>
              <a:rPr lang="fr-FR" sz="2800" b="1" kern="100" dirty="0">
                <a:solidFill>
                  <a:srgbClr val="202124"/>
                </a:solidFill>
                <a:effectLst/>
                <a:latin typeface="Arial" panose="020B0604020202020204" pitchFamily="34" charset="0"/>
                <a:ea typeface="Aptos" panose="020B0004020202020204" pitchFamily="34" charset="0"/>
                <a:cs typeface="Arial" panose="020B0604020202020204" pitchFamily="34" charset="0"/>
              </a:rPr>
              <a:t> ;</a:t>
            </a:r>
          </a:p>
          <a:p>
            <a:pPr algn="just">
              <a:lnSpc>
                <a:spcPct val="115000"/>
              </a:lnSpc>
              <a:spcAft>
                <a:spcPts val="800"/>
              </a:spcAft>
            </a:pPr>
            <a:r>
              <a:rPr lang="fr-FR" sz="2800" b="1" kern="100" dirty="0">
                <a:effectLst/>
                <a:latin typeface="Arial" panose="020B0604020202020204" pitchFamily="34" charset="0"/>
                <a:ea typeface="Aptos" panose="020B0004020202020204" pitchFamily="34" charset="0"/>
                <a:cs typeface="Arial" panose="020B0604020202020204" pitchFamily="34" charset="0"/>
              </a:rPr>
              <a:t>11. proposer un cadre de gouvernance favorisant la coordination réglementaire et institutionnelle des acteurs publics de nature à faciliter l’opérationnalisation des ZES et l’implantation des investisseurs internationaux comme nationaux.</a:t>
            </a:r>
          </a:p>
          <a:p>
            <a:pPr algn="just">
              <a:lnSpc>
                <a:spcPct val="115000"/>
              </a:lnSpc>
              <a:spcAft>
                <a:spcPts val="800"/>
              </a:spcAft>
            </a:pPr>
            <a:r>
              <a:rPr lang="fr-FR" sz="2800" b="1" kern="100" dirty="0">
                <a:latin typeface="Arial" panose="020B0604020202020204" pitchFamily="34" charset="0"/>
                <a:ea typeface="Aptos" panose="020B0004020202020204" pitchFamily="34" charset="0"/>
                <a:cs typeface="Arial" panose="020B0604020202020204" pitchFamily="34" charset="0"/>
              </a:rPr>
              <a:t>Ces objectifs sont des points de repères à chaque phase de développement des projets (Etudes, Plan de développement, Procédures de recrutement des développeurs, (DAO : critères de qualification et d’évaluation), procédures de recrutement des entreprises des ZES, obligations contractuelles.</a:t>
            </a:r>
            <a:endParaRPr lang="fr-FR" sz="2800" b="1" kern="100" dirty="0">
              <a:effectLst/>
              <a:latin typeface="Arial" panose="020B0604020202020204" pitchFamily="34" charset="0"/>
              <a:ea typeface="Aptos" panose="020B00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04090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AACDD-E4CD-C4DB-A646-B0593C9313ED}"/>
              </a:ext>
            </a:extLst>
          </p:cNvPr>
          <p:cNvSpPr>
            <a:spLocks noGrp="1"/>
          </p:cNvSpPr>
          <p:nvPr>
            <p:ph type="title"/>
          </p:nvPr>
        </p:nvSpPr>
        <p:spPr>
          <a:xfrm>
            <a:off x="272143" y="359229"/>
            <a:ext cx="11680371" cy="720271"/>
          </a:xfrm>
        </p:spPr>
        <p:txBody>
          <a:bodyPr>
            <a:noAutofit/>
          </a:bodyPr>
          <a:lstStyle/>
          <a:p>
            <a:pPr algn="ctr"/>
            <a:r>
              <a:rPr lang="fr-FR" sz="3200" b="1" kern="0" dirty="0">
                <a:effectLst/>
                <a:latin typeface="Arial" panose="020B0604020202020204" pitchFamily="34" charset="0"/>
                <a:ea typeface="DengXian" panose="02010600030101010101" pitchFamily="2" charset="-122"/>
                <a:cs typeface="Arial" panose="020B0604020202020204" pitchFamily="34" charset="0"/>
              </a:rPr>
              <a:t>Développement dans les chaines de valeur</a:t>
            </a:r>
            <a:br>
              <a:rPr lang="fr-FR" sz="2800" b="1" kern="0" dirty="0">
                <a:effectLst/>
                <a:latin typeface="Arial" panose="020B0604020202020204" pitchFamily="34" charset="0"/>
                <a:ea typeface="DengXian" panose="02010600030101010101" pitchFamily="2" charset="-122"/>
                <a:cs typeface="Arial" panose="020B0604020202020204" pitchFamily="34" charset="0"/>
              </a:rPr>
            </a:br>
            <a:endParaRPr lang="fr-FR" sz="2800" dirty="0"/>
          </a:p>
        </p:txBody>
      </p:sp>
      <p:sp>
        <p:nvSpPr>
          <p:cNvPr id="3" name="Espace réservé du contenu 2">
            <a:extLst>
              <a:ext uri="{FF2B5EF4-FFF2-40B4-BE49-F238E27FC236}">
                <a16:creationId xmlns:a16="http://schemas.microsoft.com/office/drawing/2014/main" id="{40B6D5C5-E74E-048E-0A9C-BB0E2DF675D9}"/>
              </a:ext>
            </a:extLst>
          </p:cNvPr>
          <p:cNvSpPr>
            <a:spLocks noGrp="1"/>
          </p:cNvSpPr>
          <p:nvPr>
            <p:ph idx="1"/>
          </p:nvPr>
        </p:nvSpPr>
        <p:spPr>
          <a:xfrm>
            <a:off x="677334" y="1955799"/>
            <a:ext cx="10915952" cy="4170681"/>
          </a:xfrm>
        </p:spPr>
        <p:txBody>
          <a:bodyPr>
            <a:noAutofit/>
          </a:bodyPr>
          <a:lstStyle/>
          <a:p>
            <a:r>
              <a:rPr lang="fr-FR" sz="4000" b="1" kern="0" dirty="0">
                <a:latin typeface="Arial" panose="020B0604020202020204" pitchFamily="34" charset="0"/>
                <a:ea typeface="DengXian" panose="02010600030101010101" pitchFamily="2" charset="-122"/>
                <a:cs typeface="Arial" panose="020B0604020202020204" pitchFamily="34" charset="0"/>
              </a:rPr>
              <a:t>Cadre réglementaire sectoriel (communautaire et national) : (Mines, Forêts)</a:t>
            </a:r>
          </a:p>
          <a:p>
            <a:endParaRPr lang="fr-FR" sz="4000" b="1" kern="0" dirty="0">
              <a:effectLst/>
              <a:latin typeface="Arial" panose="020B0604020202020204" pitchFamily="34" charset="0"/>
              <a:ea typeface="DengXian" panose="02010600030101010101" pitchFamily="2" charset="-122"/>
              <a:cs typeface="Arial" panose="020B0604020202020204" pitchFamily="34" charset="0"/>
            </a:endParaRPr>
          </a:p>
          <a:p>
            <a:r>
              <a:rPr lang="fr-FR" sz="4000" b="1" kern="0" dirty="0">
                <a:effectLst/>
                <a:latin typeface="Arial" panose="020B0604020202020204" pitchFamily="34" charset="0"/>
                <a:ea typeface="DengXian" panose="02010600030101010101" pitchFamily="2" charset="-122"/>
                <a:cs typeface="Arial" panose="020B0604020202020204" pitchFamily="34" charset="0"/>
              </a:rPr>
              <a:t>Les modalités de développement des chaînes de valeur</a:t>
            </a:r>
            <a:endParaRPr lang="fr-FR" sz="4000" dirty="0"/>
          </a:p>
        </p:txBody>
      </p:sp>
    </p:spTree>
    <p:extLst>
      <p:ext uri="{BB962C8B-B14F-4D97-AF65-F5344CB8AC3E}">
        <p14:creationId xmlns:p14="http://schemas.microsoft.com/office/powerpoint/2010/main" val="243519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21E7E4-DF36-D976-B432-3E0E7ACD6F93}"/>
              </a:ext>
            </a:extLst>
          </p:cNvPr>
          <p:cNvSpPr>
            <a:spLocks noGrp="1"/>
          </p:cNvSpPr>
          <p:nvPr>
            <p:ph type="title"/>
          </p:nvPr>
        </p:nvSpPr>
        <p:spPr>
          <a:xfrm>
            <a:off x="677334" y="266700"/>
            <a:ext cx="8596668" cy="812800"/>
          </a:xfrm>
        </p:spPr>
        <p:txBody>
          <a:bodyPr>
            <a:normAutofit/>
          </a:bodyPr>
          <a:lstStyle/>
          <a:p>
            <a:pPr algn="ctr"/>
            <a:r>
              <a:rPr lang="fr-FR" sz="3200" b="1" kern="0" dirty="0">
                <a:latin typeface="Arial" panose="020B0604020202020204" pitchFamily="34" charset="0"/>
                <a:ea typeface="DengXian" panose="02010600030101010101" pitchFamily="2" charset="-122"/>
                <a:cs typeface="Arial" panose="020B0604020202020204" pitchFamily="34" charset="0"/>
              </a:rPr>
              <a:t>Cadre réglementaire sectoriel</a:t>
            </a:r>
            <a:endParaRPr lang="fr-FR" sz="3200" dirty="0"/>
          </a:p>
        </p:txBody>
      </p:sp>
      <p:sp>
        <p:nvSpPr>
          <p:cNvPr id="3" name="Espace réservé du contenu 2">
            <a:extLst>
              <a:ext uri="{FF2B5EF4-FFF2-40B4-BE49-F238E27FC236}">
                <a16:creationId xmlns:a16="http://schemas.microsoft.com/office/drawing/2014/main" id="{93D2B1F2-CD9B-F8EE-AB74-EB9288B48785}"/>
              </a:ext>
            </a:extLst>
          </p:cNvPr>
          <p:cNvSpPr>
            <a:spLocks noGrp="1"/>
          </p:cNvSpPr>
          <p:nvPr>
            <p:ph idx="1"/>
          </p:nvPr>
        </p:nvSpPr>
        <p:spPr>
          <a:xfrm>
            <a:off x="0" y="1168400"/>
            <a:ext cx="12192000" cy="5689600"/>
          </a:xfrm>
        </p:spPr>
        <p:txBody>
          <a:bodyPr>
            <a:noAutofit/>
          </a:bodyPr>
          <a:lstStyle/>
          <a:p>
            <a:r>
              <a:rPr lang="fr-FR" sz="2400" dirty="0">
                <a:latin typeface="Arial" panose="020B0604020202020204" pitchFamily="34" charset="0"/>
                <a:cs typeface="Arial" panose="020B0604020202020204" pitchFamily="34" charset="0"/>
              </a:rPr>
              <a:t>L’une des conclusions premières que l’on peut tirer des constats qui précèdent est qu’une zone économique spéciale ne peut servir la transformation d’un pays et sa politique industrielle que si elle devient le creuset de la transformation de ses ressources naturelles. Partant, seule la révision des législations sectorielles peut servir cet objectif ;</a:t>
            </a:r>
          </a:p>
          <a:p>
            <a:r>
              <a:rPr lang="fr-FR" sz="2400" dirty="0">
                <a:latin typeface="Arial" panose="020B0604020202020204" pitchFamily="34" charset="0"/>
                <a:cs typeface="Arial" panose="020B0604020202020204" pitchFamily="34" charset="0"/>
              </a:rPr>
              <a:t>Nous prendrons ici deux exemples : la Mine, et la Forêt.</a:t>
            </a:r>
          </a:p>
          <a:p>
            <a:r>
              <a:rPr lang="fr-FR" sz="2400" dirty="0">
                <a:latin typeface="Arial" panose="020B0604020202020204" pitchFamily="34" charset="0"/>
                <a:cs typeface="Arial" panose="020B0604020202020204" pitchFamily="34" charset="0"/>
              </a:rPr>
              <a:t>Existe -t-il des législations communautaires en Zone CEMAC dans ces domaines ? Et si c’est le cas que prévoient-elles en termes de transformation ?</a:t>
            </a:r>
          </a:p>
          <a:p>
            <a:r>
              <a:rPr lang="fr-FR" sz="2400" b="0" i="0" dirty="0">
                <a:solidFill>
                  <a:srgbClr val="374151"/>
                </a:solidFill>
                <a:effectLst/>
                <a:latin typeface="Arial" panose="020B0604020202020204" pitchFamily="34" charset="0"/>
                <a:cs typeface="Arial" panose="020B0604020202020204" pitchFamily="34" charset="0"/>
              </a:rPr>
              <a:t>La Commission de la CEMAC, qui défend l’idée que doter les Etats de la sous-région d’un code minier commun, c’est assurer : l’amélioration de la gouvernance par la transparence et la redevabilité dans le secteur des mines, en phase avec la Vision minière africaine (VMA), adoptée en 2009 par l’assemblée des chefs d’Etat et de gouvernement de l’Union africaine, qui ambitionne d’instaurer définitivement la gouvernance des ressources naturelles et minières dans tous ses Etats membres.</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30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1AD8C-190B-F040-25AF-7CC4B9C77430}"/>
              </a:ext>
            </a:extLst>
          </p:cNvPr>
          <p:cNvSpPr>
            <a:spLocks noGrp="1"/>
          </p:cNvSpPr>
          <p:nvPr>
            <p:ph type="title"/>
          </p:nvPr>
        </p:nvSpPr>
        <p:spPr>
          <a:xfrm>
            <a:off x="127000" y="317499"/>
            <a:ext cx="11849100" cy="1054101"/>
          </a:xfrm>
        </p:spPr>
        <p:txBody>
          <a:bodyPr>
            <a:normAutofit fontScale="90000"/>
          </a:bodyPr>
          <a:lstStyle/>
          <a:p>
            <a:pPr algn="ctr"/>
            <a:r>
              <a:rPr lang="fr-FR" b="1" dirty="0">
                <a:latin typeface="Arial" panose="020B0604020202020204" pitchFamily="34" charset="0"/>
                <a:cs typeface="Arial" panose="020B0604020202020204" pitchFamily="34" charset="0"/>
              </a:rPr>
              <a:t>Réglementation minière communautaire (UEMOA/CEDEAO)</a:t>
            </a:r>
          </a:p>
        </p:txBody>
      </p:sp>
      <p:sp>
        <p:nvSpPr>
          <p:cNvPr id="3" name="Espace réservé du contenu 2">
            <a:extLst>
              <a:ext uri="{FF2B5EF4-FFF2-40B4-BE49-F238E27FC236}">
                <a16:creationId xmlns:a16="http://schemas.microsoft.com/office/drawing/2014/main" id="{725E7E2D-ADF7-2CB8-C50F-1AB3EF9FE3CB}"/>
              </a:ext>
            </a:extLst>
          </p:cNvPr>
          <p:cNvSpPr>
            <a:spLocks noGrp="1"/>
          </p:cNvSpPr>
          <p:nvPr>
            <p:ph idx="1"/>
          </p:nvPr>
        </p:nvSpPr>
        <p:spPr>
          <a:xfrm>
            <a:off x="63500" y="1371600"/>
            <a:ext cx="12128500" cy="5486400"/>
          </a:xfrm>
        </p:spPr>
        <p:txBody>
          <a:bodyPr>
            <a:noAutofit/>
          </a:bodyPr>
          <a:lstStyle/>
          <a:p>
            <a:r>
              <a:rPr lang="fr-FR" sz="2800" dirty="0">
                <a:latin typeface="Arial" panose="020B0604020202020204" pitchFamily="34" charset="0"/>
                <a:cs typeface="Arial" panose="020B0604020202020204" pitchFamily="34" charset="0"/>
              </a:rPr>
              <a:t>REGLEMENT N° 02/2023/CM/UEMOA PORTANT CODE MINIER COMMUNAUTAIRE (Annexe 10) ;</a:t>
            </a:r>
          </a:p>
          <a:p>
            <a:r>
              <a:rPr lang="fr-FR" sz="2800" dirty="0">
                <a:latin typeface="Arial" panose="020B0604020202020204" pitchFamily="34" charset="0"/>
                <a:cs typeface="Arial" panose="020B0604020202020204" pitchFamily="34" charset="0"/>
              </a:rPr>
              <a:t>DIRECTIVE CEDEAO C/DIR3/D5/D9 SUR L'HARMONISATION DES PRINCIPES DIRECTEURS ET DES POLITIQUES DANS LE SECTEUR MINIER (Annexe 11) ;</a:t>
            </a:r>
          </a:p>
          <a:p>
            <a:r>
              <a:rPr lang="fr-FR" sz="2800" dirty="0">
                <a:latin typeface="Arial" panose="020B0604020202020204" pitchFamily="34" charset="0"/>
                <a:cs typeface="Arial" panose="020B0604020202020204" pitchFamily="34" charset="0"/>
              </a:rPr>
              <a:t>Ces textes sont peu explicites sur le sujet de la transformation et n’en consacre aucune obligation ;</a:t>
            </a:r>
          </a:p>
          <a:p>
            <a:r>
              <a:rPr lang="fr-FR" sz="2800" dirty="0">
                <a:latin typeface="Arial" panose="020B0604020202020204" pitchFamily="34" charset="0"/>
                <a:cs typeface="Arial" panose="020B0604020202020204" pitchFamily="34" charset="0"/>
              </a:rPr>
              <a:t>On y évoque la promotion de la participation des communautés locales, du transfert de compétences et de technologies, de la fourniture locale, la participation de l’Etat à hauteur de 10 à 15 % du capital social, de responsabilité sociétale et de développement local…….</a:t>
            </a:r>
          </a:p>
        </p:txBody>
      </p:sp>
    </p:spTree>
    <p:extLst>
      <p:ext uri="{BB962C8B-B14F-4D97-AF65-F5344CB8AC3E}">
        <p14:creationId xmlns:p14="http://schemas.microsoft.com/office/powerpoint/2010/main" val="237242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305BF-FCBA-1FFF-78BF-F0D9DD20C466}"/>
              </a:ext>
            </a:extLst>
          </p:cNvPr>
          <p:cNvSpPr>
            <a:spLocks noGrp="1"/>
          </p:cNvSpPr>
          <p:nvPr>
            <p:ph type="title"/>
          </p:nvPr>
        </p:nvSpPr>
        <p:spPr>
          <a:xfrm>
            <a:off x="677334" y="292100"/>
            <a:ext cx="10257366" cy="762000"/>
          </a:xfrm>
        </p:spPr>
        <p:txBody>
          <a:bodyPr>
            <a:normAutofit/>
          </a:bodyPr>
          <a:lstStyle/>
          <a:p>
            <a:pPr algn="ctr"/>
            <a:r>
              <a:rPr lang="fr-FR" sz="3200" b="1" dirty="0">
                <a:latin typeface="Arial" panose="020B0604020202020204" pitchFamily="34" charset="0"/>
                <a:cs typeface="Arial" panose="020B0604020202020204" pitchFamily="34" charset="0"/>
              </a:rPr>
              <a:t>Réglementation minière communautaire CEDEAO</a:t>
            </a:r>
            <a:endParaRPr lang="fr-FR" sz="3200" dirty="0"/>
          </a:p>
        </p:txBody>
      </p:sp>
      <p:sp>
        <p:nvSpPr>
          <p:cNvPr id="3" name="Espace réservé du contenu 2">
            <a:extLst>
              <a:ext uri="{FF2B5EF4-FFF2-40B4-BE49-F238E27FC236}">
                <a16:creationId xmlns:a16="http://schemas.microsoft.com/office/drawing/2014/main" id="{83AC5D28-19E4-6FBF-7E09-CEAEDFEC1D5B}"/>
              </a:ext>
            </a:extLst>
          </p:cNvPr>
          <p:cNvSpPr>
            <a:spLocks noGrp="1"/>
          </p:cNvSpPr>
          <p:nvPr>
            <p:ph idx="1"/>
          </p:nvPr>
        </p:nvSpPr>
        <p:spPr>
          <a:xfrm>
            <a:off x="0" y="1384300"/>
            <a:ext cx="12192000" cy="5351780"/>
          </a:xfrm>
        </p:spPr>
        <p:txBody>
          <a:bodyPr/>
          <a:lstStyle/>
          <a:p>
            <a:r>
              <a:rPr lang="fr-FR" sz="3600" dirty="0">
                <a:latin typeface="Arial" panose="020B0604020202020204" pitchFamily="34" charset="0"/>
                <a:cs typeface="Arial" panose="020B0604020202020204" pitchFamily="34" charset="0"/>
              </a:rPr>
              <a:t>LOI MODELE DE LA CEDEAO SUR L’EXPLOITATION MINIÈRE ET LE DÉVELOPPEMENT DES RESSOURCES MINÉRALES (Annexe 12): </a:t>
            </a:r>
          </a:p>
          <a:p>
            <a:r>
              <a:rPr lang="fr-FR" sz="3600" b="1" dirty="0">
                <a:latin typeface="Arial" panose="020B0604020202020204" pitchFamily="34" charset="0"/>
                <a:cs typeface="Arial" panose="020B0604020202020204" pitchFamily="34" charset="0"/>
              </a:rPr>
              <a:t>« Les Etats membres ne doivent pas accorder une demande d’exportation de minéraux bruts en dehors de l’Afrique à moins que les options de transformation des minéraux bruts en Afrique aient été envisagées et justifiées comme étant irréalisables au moment en question »</a:t>
            </a:r>
            <a:r>
              <a:rPr lang="fr-FR" sz="3600" dirty="0">
                <a:latin typeface="Arial" panose="020B0604020202020204" pitchFamily="34" charset="0"/>
                <a:cs typeface="Arial" panose="020B0604020202020204" pitchFamily="34" charset="0"/>
              </a:rPr>
              <a:t>. </a:t>
            </a:r>
          </a:p>
          <a:p>
            <a:endParaRPr lang="fr-FR" dirty="0"/>
          </a:p>
        </p:txBody>
      </p:sp>
    </p:spTree>
    <p:extLst>
      <p:ext uri="{BB962C8B-B14F-4D97-AF65-F5344CB8AC3E}">
        <p14:creationId xmlns:p14="http://schemas.microsoft.com/office/powerpoint/2010/main" val="146559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6FF5F-DEDD-495D-C60D-FC0AB8CBC697}"/>
              </a:ext>
            </a:extLst>
          </p:cNvPr>
          <p:cNvSpPr>
            <a:spLocks noGrp="1"/>
          </p:cNvSpPr>
          <p:nvPr>
            <p:ph type="title"/>
          </p:nvPr>
        </p:nvSpPr>
        <p:spPr>
          <a:xfrm>
            <a:off x="677334" y="266700"/>
            <a:ext cx="10790766" cy="1104900"/>
          </a:xfrm>
        </p:spPr>
        <p:txBody>
          <a:bodyPr>
            <a:normAutofit fontScale="90000"/>
          </a:bodyPr>
          <a:lstStyle/>
          <a:p>
            <a:r>
              <a:rPr lang="fr-FR" b="1" dirty="0">
                <a:latin typeface="Arial" panose="020B0604020202020204" pitchFamily="34" charset="0"/>
                <a:cs typeface="Arial" panose="020B0604020202020204" pitchFamily="34" charset="0"/>
              </a:rPr>
              <a:t>Législations minières (Pays membres de la CEMAC)</a:t>
            </a:r>
          </a:p>
        </p:txBody>
      </p:sp>
      <p:sp>
        <p:nvSpPr>
          <p:cNvPr id="3" name="Espace réservé du contenu 2">
            <a:extLst>
              <a:ext uri="{FF2B5EF4-FFF2-40B4-BE49-F238E27FC236}">
                <a16:creationId xmlns:a16="http://schemas.microsoft.com/office/drawing/2014/main" id="{B06A3672-3668-2AE3-C8D0-7B888DAC4E32}"/>
              </a:ext>
            </a:extLst>
          </p:cNvPr>
          <p:cNvSpPr>
            <a:spLocks noGrp="1"/>
          </p:cNvSpPr>
          <p:nvPr>
            <p:ph idx="1"/>
          </p:nvPr>
        </p:nvSpPr>
        <p:spPr>
          <a:xfrm>
            <a:off x="0" y="1173480"/>
            <a:ext cx="12192000" cy="5684520"/>
          </a:xfrm>
        </p:spPr>
        <p:txBody>
          <a:bodyPr>
            <a:noAutofit/>
          </a:bodyPr>
          <a:lstStyle/>
          <a:p>
            <a:r>
              <a:rPr lang="fr-FR" sz="3200" b="1" i="0" dirty="0">
                <a:solidFill>
                  <a:srgbClr val="374151"/>
                </a:solidFill>
                <a:effectLst/>
                <a:latin typeface="Arial" panose="020B0604020202020204" pitchFamily="34" charset="0"/>
                <a:cs typeface="Arial" panose="020B0604020202020204" pitchFamily="34" charset="0"/>
              </a:rPr>
              <a:t>Chacun des 6 pays de la CEMAC s’est récemment doté d’un code minier</a:t>
            </a:r>
            <a:r>
              <a:rPr lang="fr-FR" sz="3200" b="1" dirty="0">
                <a:solidFill>
                  <a:srgbClr val="374151"/>
                </a:solidFill>
                <a:latin typeface="Arial" panose="020B0604020202020204" pitchFamily="34" charset="0"/>
                <a:cs typeface="Arial" panose="020B0604020202020204" pitchFamily="34" charset="0"/>
              </a:rPr>
              <a:t> ;</a:t>
            </a:r>
            <a:endParaRPr lang="fr-FR" sz="3200" b="1" i="0" dirty="0">
              <a:solidFill>
                <a:srgbClr val="374151"/>
              </a:solidFill>
              <a:effectLst/>
              <a:latin typeface="Arial" panose="020B0604020202020204" pitchFamily="34" charset="0"/>
              <a:cs typeface="Arial" panose="020B0604020202020204" pitchFamily="34" charset="0"/>
            </a:endParaRPr>
          </a:p>
          <a:p>
            <a:r>
              <a:rPr lang="fr-FR" sz="3200" b="1" i="0" dirty="0">
                <a:solidFill>
                  <a:srgbClr val="374151"/>
                </a:solidFill>
                <a:effectLst/>
                <a:latin typeface="Arial" panose="020B0604020202020204" pitchFamily="34" charset="0"/>
                <a:cs typeface="Arial" panose="020B0604020202020204" pitchFamily="34" charset="0"/>
              </a:rPr>
              <a:t>Le plus récent est celui de la RCA, promulgué le 21 août 2024 ;</a:t>
            </a:r>
          </a:p>
          <a:p>
            <a:r>
              <a:rPr lang="fr-FR" sz="3200" b="1" i="0" dirty="0">
                <a:solidFill>
                  <a:srgbClr val="374151"/>
                </a:solidFill>
                <a:effectLst/>
                <a:latin typeface="Arial" panose="020B0604020202020204" pitchFamily="34" charset="0"/>
                <a:cs typeface="Arial" panose="020B0604020202020204" pitchFamily="34" charset="0"/>
              </a:rPr>
              <a:t>Vient ensuite celui du Cameroun, adopté le 19 décembre 2023 ;</a:t>
            </a:r>
          </a:p>
          <a:p>
            <a:r>
              <a:rPr lang="fr-FR" sz="3200" b="1" i="0" dirty="0">
                <a:solidFill>
                  <a:srgbClr val="374151"/>
                </a:solidFill>
                <a:effectLst/>
                <a:latin typeface="Arial" panose="020B0604020202020204" pitchFamily="34" charset="0"/>
                <a:cs typeface="Arial" panose="020B0604020202020204" pitchFamily="34" charset="0"/>
              </a:rPr>
              <a:t>Puis Guinée équatoriale (29 novembre 2019) ;</a:t>
            </a:r>
          </a:p>
          <a:p>
            <a:r>
              <a:rPr lang="fr-FR" sz="3200" b="1" i="0" dirty="0">
                <a:solidFill>
                  <a:srgbClr val="374151"/>
                </a:solidFill>
                <a:effectLst/>
                <a:latin typeface="Arial" panose="020B0604020202020204" pitchFamily="34" charset="0"/>
                <a:cs typeface="Arial" panose="020B0604020202020204" pitchFamily="34" charset="0"/>
              </a:rPr>
              <a:t>Gabon (24 juillet 2019), </a:t>
            </a:r>
          </a:p>
          <a:p>
            <a:r>
              <a:rPr lang="fr-FR" sz="3200" b="1" i="0" dirty="0">
                <a:solidFill>
                  <a:srgbClr val="374151"/>
                </a:solidFill>
                <a:effectLst/>
                <a:latin typeface="Arial" panose="020B0604020202020204" pitchFamily="34" charset="0"/>
                <a:cs typeface="Arial" panose="020B0604020202020204" pitchFamily="34" charset="0"/>
              </a:rPr>
              <a:t>Congo (28 mars 2018) ;</a:t>
            </a:r>
          </a:p>
          <a:p>
            <a:r>
              <a:rPr lang="fr-FR" sz="3200" b="1" dirty="0">
                <a:solidFill>
                  <a:srgbClr val="374151"/>
                </a:solidFill>
                <a:latin typeface="Arial" panose="020B0604020202020204" pitchFamily="34" charset="0"/>
                <a:cs typeface="Arial" panose="020B0604020202020204" pitchFamily="34" charset="0"/>
              </a:rPr>
              <a:t>E</a:t>
            </a:r>
            <a:r>
              <a:rPr lang="fr-FR" sz="3200" b="1" i="0" dirty="0">
                <a:solidFill>
                  <a:srgbClr val="374151"/>
                </a:solidFill>
                <a:effectLst/>
                <a:latin typeface="Arial" panose="020B0604020202020204" pitchFamily="34" charset="0"/>
                <a:cs typeface="Arial" panose="020B0604020202020204" pitchFamily="34" charset="0"/>
              </a:rPr>
              <a:t>t enfin au Tchad (21 février 2018).  </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1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3E1E6C-CC83-D1E7-0C10-B357A8EF73B5}"/>
              </a:ext>
            </a:extLst>
          </p:cNvPr>
          <p:cNvSpPr>
            <a:spLocks noGrp="1"/>
          </p:cNvSpPr>
          <p:nvPr>
            <p:ph type="title"/>
          </p:nvPr>
        </p:nvSpPr>
        <p:spPr>
          <a:xfrm>
            <a:off x="677334" y="337457"/>
            <a:ext cx="8596668" cy="1018903"/>
          </a:xfrm>
        </p:spPr>
        <p:txBody>
          <a:bodyPr>
            <a:normAutofit fontScale="90000"/>
          </a:bodyPr>
          <a:lstStyle/>
          <a:p>
            <a:pPr algn="ctr"/>
            <a:r>
              <a:rPr lang="fr-FR" sz="3600" b="1" kern="0" dirty="0">
                <a:effectLst/>
                <a:latin typeface="Arial" panose="020B0604020202020204" pitchFamily="34" charset="0"/>
                <a:ea typeface="DengXian" panose="02010600030101010101" pitchFamily="2" charset="-122"/>
                <a:cs typeface="Arial" panose="020B0604020202020204" pitchFamily="34" charset="0"/>
              </a:rPr>
              <a:t>Opérationnalisation des ZES en Afrique centrale et Enjeux de souveraineté :</a:t>
            </a:r>
            <a:br>
              <a:rPr lang="fr-FR" sz="3600" b="1" kern="0" dirty="0">
                <a:effectLst/>
                <a:latin typeface="Arial" panose="020B0604020202020204" pitchFamily="34" charset="0"/>
                <a:ea typeface="DengXian" panose="02010600030101010101" pitchFamily="2" charset="-122"/>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7C38A5DE-0D25-E00C-0753-16B8CE303CAA}"/>
              </a:ext>
            </a:extLst>
          </p:cNvPr>
          <p:cNvSpPr>
            <a:spLocks noGrp="1"/>
          </p:cNvSpPr>
          <p:nvPr>
            <p:ph idx="1"/>
          </p:nvPr>
        </p:nvSpPr>
        <p:spPr>
          <a:xfrm>
            <a:off x="1" y="1767840"/>
            <a:ext cx="12192000" cy="4752702"/>
          </a:xfrm>
        </p:spPr>
        <p:txBody>
          <a:bodyPr>
            <a:normAutofit lnSpcReduction="10000"/>
          </a:bodyPr>
          <a:lstStyle/>
          <a:p>
            <a:r>
              <a:rPr lang="fr-FR" sz="3600" b="1" kern="0" dirty="0">
                <a:effectLst/>
                <a:latin typeface="Arial" panose="020B0604020202020204" pitchFamily="34" charset="0"/>
                <a:ea typeface="DengXian" panose="02010600030101010101" pitchFamily="2" charset="-122"/>
                <a:cs typeface="Arial" panose="020B0604020202020204" pitchFamily="34" charset="0"/>
              </a:rPr>
              <a:t>Inadaptation du modèle économique ;</a:t>
            </a:r>
          </a:p>
          <a:p>
            <a:r>
              <a:rPr lang="fr-FR" sz="3600" b="1" kern="0" dirty="0">
                <a:effectLst/>
                <a:latin typeface="Arial" panose="020B0604020202020204" pitchFamily="34" charset="0"/>
                <a:ea typeface="DengXian" panose="02010600030101010101" pitchFamily="2" charset="-122"/>
                <a:cs typeface="Arial" panose="020B0604020202020204" pitchFamily="34" charset="0"/>
              </a:rPr>
              <a:t>Défis en termes d’infrastructures et de services collectifs ;</a:t>
            </a:r>
          </a:p>
          <a:p>
            <a:r>
              <a:rPr lang="fr-FR" sz="3600" b="1" kern="0" dirty="0">
                <a:effectLst/>
                <a:latin typeface="Arial" panose="020B0604020202020204" pitchFamily="34" charset="0"/>
                <a:ea typeface="DengXian" panose="02010600030101010101" pitchFamily="2" charset="-122"/>
                <a:cs typeface="Arial" panose="020B0604020202020204" pitchFamily="34" charset="0"/>
              </a:rPr>
              <a:t>Défis de financement ; la question des Fonds de financement des ZES ; la question de l‘exploitation les ressources naturelles ;</a:t>
            </a:r>
          </a:p>
          <a:p>
            <a:r>
              <a:rPr lang="fr-FR" sz="3600" b="1" kern="0" dirty="0">
                <a:effectLst/>
                <a:latin typeface="Arial" panose="020B0604020202020204" pitchFamily="34" charset="0"/>
                <a:ea typeface="DengXian" panose="02010600030101010101" pitchFamily="2" charset="-122"/>
                <a:cs typeface="Arial" panose="020B0604020202020204" pitchFamily="34" charset="0"/>
              </a:rPr>
              <a:t>Défis de gouvernance et de coordination institutionnelle.</a:t>
            </a:r>
            <a:endParaRPr lang="fr-FR" sz="3600" dirty="0"/>
          </a:p>
        </p:txBody>
      </p:sp>
    </p:spTree>
    <p:extLst>
      <p:ext uri="{BB962C8B-B14F-4D97-AF65-F5344CB8AC3E}">
        <p14:creationId xmlns:p14="http://schemas.microsoft.com/office/powerpoint/2010/main" val="75911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B1E96-08E7-D1FD-19A7-DC1D6C0D15EB}"/>
              </a:ext>
            </a:extLst>
          </p:cNvPr>
          <p:cNvSpPr>
            <a:spLocks noGrp="1"/>
          </p:cNvSpPr>
          <p:nvPr>
            <p:ph type="title"/>
          </p:nvPr>
        </p:nvSpPr>
        <p:spPr>
          <a:xfrm>
            <a:off x="677334" y="317500"/>
            <a:ext cx="8596668" cy="825500"/>
          </a:xfrm>
        </p:spPr>
        <p:txBody>
          <a:bodyPr>
            <a:normAutofit/>
          </a:bodyPr>
          <a:lstStyle/>
          <a:p>
            <a:pPr algn="ctr"/>
            <a:r>
              <a:rPr lang="fr-FR" sz="3200" b="1" dirty="0">
                <a:latin typeface="Arial" panose="020B0604020202020204" pitchFamily="34" charset="0"/>
                <a:cs typeface="Arial" panose="020B0604020202020204" pitchFamily="34" charset="0"/>
              </a:rPr>
              <a:t>CAMEROUN</a:t>
            </a:r>
          </a:p>
        </p:txBody>
      </p:sp>
      <p:sp>
        <p:nvSpPr>
          <p:cNvPr id="3" name="Espace réservé du contenu 2">
            <a:extLst>
              <a:ext uri="{FF2B5EF4-FFF2-40B4-BE49-F238E27FC236}">
                <a16:creationId xmlns:a16="http://schemas.microsoft.com/office/drawing/2014/main" id="{3B20C25F-176F-75C8-029E-74005929590E}"/>
              </a:ext>
            </a:extLst>
          </p:cNvPr>
          <p:cNvSpPr>
            <a:spLocks noGrp="1"/>
          </p:cNvSpPr>
          <p:nvPr>
            <p:ph idx="1"/>
          </p:nvPr>
        </p:nvSpPr>
        <p:spPr>
          <a:xfrm>
            <a:off x="0" y="1346200"/>
            <a:ext cx="12192000" cy="5511800"/>
          </a:xfrm>
        </p:spPr>
        <p:txBody>
          <a:bodyPr>
            <a:noAutofit/>
          </a:bodyPr>
          <a:lstStyle/>
          <a:p>
            <a:r>
              <a:rPr lang="fr-FR" sz="3400" dirty="0">
                <a:latin typeface="Arial" panose="020B0604020202020204" pitchFamily="34" charset="0"/>
                <a:cs typeface="Arial" panose="020B0604020202020204" pitchFamily="34" charset="0"/>
              </a:rPr>
              <a:t>ARTICLE 27.- L'Etat garantit la disponibilité de la matière première, soit un minimum de dix pour cent (10 %) de sa quote-part, aux structures de transformation locale des substances précieuses et semi-précieuses issues de l'exploitation artisanale et artisanale semi-mécanisée ;</a:t>
            </a:r>
          </a:p>
          <a:p>
            <a:r>
              <a:rPr lang="fr-FR" sz="3400" dirty="0">
                <a:latin typeface="Arial" panose="020B0604020202020204" pitchFamily="34" charset="0"/>
                <a:cs typeface="Arial" panose="020B0604020202020204" pitchFamily="34" charset="0"/>
              </a:rPr>
              <a:t>Article 40 relatif au contenu de la Convention minière : les modalités de mise à disposition de la production des substances minérales extraites à dédier à la transformation locale dont le taux minimum est fixé à quinze pour cent (15 %).</a:t>
            </a:r>
          </a:p>
        </p:txBody>
      </p:sp>
    </p:spTree>
    <p:extLst>
      <p:ext uri="{BB962C8B-B14F-4D97-AF65-F5344CB8AC3E}">
        <p14:creationId xmlns:p14="http://schemas.microsoft.com/office/powerpoint/2010/main" val="204918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57A58-6B22-1341-7289-E3DE1D40869B}"/>
              </a:ext>
            </a:extLst>
          </p:cNvPr>
          <p:cNvSpPr>
            <a:spLocks noGrp="1"/>
          </p:cNvSpPr>
          <p:nvPr>
            <p:ph type="title"/>
          </p:nvPr>
        </p:nvSpPr>
        <p:spPr>
          <a:xfrm>
            <a:off x="677334" y="393700"/>
            <a:ext cx="8596668" cy="723900"/>
          </a:xfrm>
        </p:spPr>
        <p:txBody>
          <a:bodyPr>
            <a:normAutofit/>
          </a:bodyPr>
          <a:lstStyle/>
          <a:p>
            <a:pPr algn="ctr"/>
            <a:r>
              <a:rPr lang="fr-FR" sz="3200" b="1" dirty="0">
                <a:latin typeface="Arial" panose="020B0604020202020204" pitchFamily="34" charset="0"/>
                <a:cs typeface="Arial" panose="020B0604020202020204" pitchFamily="34" charset="0"/>
              </a:rPr>
              <a:t>GABON</a:t>
            </a:r>
          </a:p>
        </p:txBody>
      </p:sp>
      <p:sp>
        <p:nvSpPr>
          <p:cNvPr id="3" name="Espace réservé du contenu 2">
            <a:extLst>
              <a:ext uri="{FF2B5EF4-FFF2-40B4-BE49-F238E27FC236}">
                <a16:creationId xmlns:a16="http://schemas.microsoft.com/office/drawing/2014/main" id="{28B9B3F7-F720-5E31-EBB1-F6ED7A043E41}"/>
              </a:ext>
            </a:extLst>
          </p:cNvPr>
          <p:cNvSpPr>
            <a:spLocks noGrp="1"/>
          </p:cNvSpPr>
          <p:nvPr>
            <p:ph idx="1"/>
          </p:nvPr>
        </p:nvSpPr>
        <p:spPr>
          <a:xfrm>
            <a:off x="0" y="1320799"/>
            <a:ext cx="12192000" cy="5537201"/>
          </a:xfrm>
        </p:spPr>
        <p:txBody>
          <a:bodyPr>
            <a:normAutofit/>
          </a:bodyPr>
          <a:lstStyle/>
          <a:p>
            <a:r>
              <a:rPr lang="fr-FR" sz="3400" dirty="0">
                <a:latin typeface="Arial" panose="020B0604020202020204" pitchFamily="34" charset="0"/>
                <a:cs typeface="Arial" panose="020B0604020202020204" pitchFamily="34" charset="0"/>
              </a:rPr>
              <a:t>Article 6 : La politique nationale en matière de mines doit poursuivre notamment les objectifs suivants : l'exploitation durable et la transformation locale rationnelle des substances minérales extraites du territoire national ; </a:t>
            </a:r>
          </a:p>
          <a:p>
            <a:r>
              <a:rPr lang="fr-FR" sz="3400" dirty="0">
                <a:latin typeface="Arial" panose="020B0604020202020204" pitchFamily="34" charset="0"/>
                <a:cs typeface="Arial" panose="020B0604020202020204" pitchFamily="34" charset="0"/>
              </a:rPr>
              <a:t>Article 148 : Le titulaire d'une autorisation ou d'un titre d'exploitation est tenu de transformer localement, en totalité ou en partie, sa production. La proportion de la production à transformer localement est fixée dans la convention minière, à laquelle est annexé un plan de transformation graduelle locale. </a:t>
            </a:r>
          </a:p>
        </p:txBody>
      </p:sp>
    </p:spTree>
    <p:extLst>
      <p:ext uri="{BB962C8B-B14F-4D97-AF65-F5344CB8AC3E}">
        <p14:creationId xmlns:p14="http://schemas.microsoft.com/office/powerpoint/2010/main" val="66892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DD871-08B9-7437-C3CE-FE9DF981EAF3}"/>
              </a:ext>
            </a:extLst>
          </p:cNvPr>
          <p:cNvSpPr>
            <a:spLocks noGrp="1"/>
          </p:cNvSpPr>
          <p:nvPr>
            <p:ph type="title"/>
          </p:nvPr>
        </p:nvSpPr>
        <p:spPr>
          <a:xfrm>
            <a:off x="304800" y="165100"/>
            <a:ext cx="11404600" cy="685800"/>
          </a:xfrm>
        </p:spPr>
        <p:txBody>
          <a:bodyPr>
            <a:normAutofit/>
          </a:bodyPr>
          <a:lstStyle/>
          <a:p>
            <a:pPr algn="ctr"/>
            <a:r>
              <a:rPr lang="fr-FR" sz="3200" b="1" dirty="0">
                <a:latin typeface="Arial" panose="020B0604020202020204" pitchFamily="34" charset="0"/>
                <a:cs typeface="Arial" panose="020B0604020202020204" pitchFamily="34" charset="0"/>
              </a:rPr>
              <a:t>TCHAD</a:t>
            </a:r>
            <a:endParaRPr lang="fr-FR" sz="3200" dirty="0"/>
          </a:p>
        </p:txBody>
      </p:sp>
      <p:sp>
        <p:nvSpPr>
          <p:cNvPr id="3" name="Espace réservé du contenu 2">
            <a:extLst>
              <a:ext uri="{FF2B5EF4-FFF2-40B4-BE49-F238E27FC236}">
                <a16:creationId xmlns:a16="http://schemas.microsoft.com/office/drawing/2014/main" id="{0B0479E9-920E-FA35-F695-B9F0FC662908}"/>
              </a:ext>
            </a:extLst>
          </p:cNvPr>
          <p:cNvSpPr>
            <a:spLocks noGrp="1"/>
          </p:cNvSpPr>
          <p:nvPr>
            <p:ph idx="1"/>
          </p:nvPr>
        </p:nvSpPr>
        <p:spPr>
          <a:xfrm>
            <a:off x="0" y="975360"/>
            <a:ext cx="12192000" cy="5882640"/>
          </a:xfrm>
        </p:spPr>
        <p:txBody>
          <a:bodyPr>
            <a:noAutofit/>
          </a:bodyPr>
          <a:lstStyle/>
          <a:p>
            <a:r>
              <a:rPr lang="fr-FR" sz="2400" b="1" dirty="0"/>
              <a:t>Art.225.- Les titulaires de permis d’exploitation minière industrielle sont tenus de procéder, dans les conditions et suivant les modalités stipulées dans leur convention minière, à la transformation sur le territoire national des minerais extraits en vertu de leurs titres miniers, </a:t>
            </a:r>
            <a:r>
              <a:rPr lang="fr-FR" sz="2400" b="1" u="sng" dirty="0"/>
              <a:t>à hauteur d’au moins 15 % de la production totale brute annuelle</a:t>
            </a:r>
            <a:r>
              <a:rPr lang="fr-FR" sz="2400" b="1" dirty="0"/>
              <a:t> ;</a:t>
            </a:r>
          </a:p>
          <a:p>
            <a:r>
              <a:rPr lang="fr-FR" sz="2400" b="1" dirty="0"/>
              <a:t>Art.226.- Les titulaires de titres miniers d’exploitation ou d’autorisations d’exploitation sont tenus d’approvisionner en priorité les unités de traitement/transformation installées sur le territoire national. </a:t>
            </a:r>
            <a:r>
              <a:rPr lang="fr-FR" sz="2400" b="1" u="sng" dirty="0"/>
              <a:t>Les modalités de cet approvisionnement font l’objet d’un arrêté du Ministre en charge des Mines</a:t>
            </a:r>
            <a:r>
              <a:rPr lang="fr-FR" sz="2400" b="1" dirty="0"/>
              <a:t>. Cette obligation doit être intégrée dans tous les contrats de vente de produits conclus par ce titulaire ;</a:t>
            </a:r>
          </a:p>
          <a:p>
            <a:r>
              <a:rPr lang="fr-FR" sz="2400" dirty="0">
                <a:latin typeface="Arial" panose="020B0604020202020204" pitchFamily="34" charset="0"/>
                <a:cs typeface="Arial" panose="020B0604020202020204" pitchFamily="34" charset="0"/>
              </a:rPr>
              <a:t>Art.131.- La convention minière est élaborée conformément au modèle-type approuvé par voie règlementaire et comprend notamment les éléments suivants : (xxx) les modalités de mise à disposition de la production des substances minérales extraites affectées à la transformation locale dont le taux minimum est fixé à 15 %. </a:t>
            </a:r>
          </a:p>
        </p:txBody>
      </p:sp>
    </p:spTree>
    <p:extLst>
      <p:ext uri="{BB962C8B-B14F-4D97-AF65-F5344CB8AC3E}">
        <p14:creationId xmlns:p14="http://schemas.microsoft.com/office/powerpoint/2010/main" val="8934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6797A-3BA2-D936-91E8-997D1CB140A9}"/>
              </a:ext>
            </a:extLst>
          </p:cNvPr>
          <p:cNvSpPr>
            <a:spLocks noGrp="1"/>
          </p:cNvSpPr>
          <p:nvPr>
            <p:ph type="title"/>
          </p:nvPr>
        </p:nvSpPr>
        <p:spPr>
          <a:xfrm>
            <a:off x="677334" y="177800"/>
            <a:ext cx="10905066" cy="800100"/>
          </a:xfrm>
        </p:spPr>
        <p:txBody>
          <a:bodyPr>
            <a:normAutofit/>
          </a:bodyPr>
          <a:lstStyle/>
          <a:p>
            <a:pPr algn="ctr"/>
            <a:r>
              <a:rPr lang="fr-FR" sz="3200" b="1" dirty="0">
                <a:latin typeface="Arial" panose="020B0604020202020204" pitchFamily="34" charset="0"/>
                <a:cs typeface="Arial" panose="020B0604020202020204" pitchFamily="34" charset="0"/>
              </a:rPr>
              <a:t>RDC</a:t>
            </a:r>
          </a:p>
        </p:txBody>
      </p:sp>
      <p:sp>
        <p:nvSpPr>
          <p:cNvPr id="3" name="Espace réservé du contenu 2">
            <a:extLst>
              <a:ext uri="{FF2B5EF4-FFF2-40B4-BE49-F238E27FC236}">
                <a16:creationId xmlns:a16="http://schemas.microsoft.com/office/drawing/2014/main" id="{E17A3555-F94C-8213-2DCE-53D8BE9D4B37}"/>
              </a:ext>
            </a:extLst>
          </p:cNvPr>
          <p:cNvSpPr>
            <a:spLocks noGrp="1"/>
          </p:cNvSpPr>
          <p:nvPr>
            <p:ph idx="1"/>
          </p:nvPr>
        </p:nvSpPr>
        <p:spPr>
          <a:xfrm>
            <a:off x="0" y="977900"/>
            <a:ext cx="12192000" cy="5880100"/>
          </a:xfrm>
        </p:spPr>
        <p:txBody>
          <a:bodyPr>
            <a:normAutofit lnSpcReduction="10000"/>
          </a:bodyPr>
          <a:lstStyle/>
          <a:p>
            <a:r>
              <a:rPr lang="fr-FR" sz="2000" b="1" dirty="0">
                <a:latin typeface="Arial" panose="020B0604020202020204" pitchFamily="34" charset="0"/>
                <a:cs typeface="Arial" panose="020B0604020202020204" pitchFamily="34" charset="0"/>
              </a:rPr>
              <a:t>RDC (Loi n°18/001 modifiant et complétant la Loi n° 007/2002 du 11 juillet 2002 portant Code minier) : </a:t>
            </a:r>
          </a:p>
          <a:p>
            <a:r>
              <a:rPr lang="fr-FR" sz="2000" b="1" dirty="0">
                <a:latin typeface="Arial" panose="020B0604020202020204" pitchFamily="34" charset="0"/>
                <a:cs typeface="Arial" panose="020B0604020202020204" pitchFamily="34" charset="0"/>
              </a:rPr>
              <a:t>Article 108bis </a:t>
            </a:r>
            <a:r>
              <a:rPr lang="fr-FR" sz="2000"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De l’obligation du titulaire d’effectuer le traitement des substances minérales sur le Territoire national </a:t>
            </a:r>
          </a:p>
          <a:p>
            <a:r>
              <a:rPr lang="fr-FR" sz="2000" dirty="0">
                <a:latin typeface="Arial" panose="020B0604020202020204" pitchFamily="34" charset="0"/>
                <a:cs typeface="Arial" panose="020B0604020202020204" pitchFamily="34" charset="0"/>
              </a:rPr>
              <a:t>« Tout titulaire d’un droit minier d’exploitation ou d’une autorisation d’exploitation de carrière permanente est tenu de présenter à la Direction des mines son plan d’industrialisation contenant un programme de traitement des produits miniers extraits de son périmètre dans ses propres installations ou auprès des entités de traitement agréées établies sur le territoire national » ;</a:t>
            </a:r>
          </a:p>
          <a:p>
            <a:r>
              <a:rPr lang="fr-FR" sz="2000" dirty="0">
                <a:latin typeface="Arial" panose="020B0604020202020204" pitchFamily="34" charset="0"/>
                <a:cs typeface="Arial" panose="020B0604020202020204" pitchFamily="34" charset="0"/>
              </a:rPr>
              <a:t>108 quater : </a:t>
            </a:r>
            <a:r>
              <a:rPr lang="fr-FR" sz="2000" b="1" dirty="0">
                <a:latin typeface="Arial" panose="020B0604020202020204" pitchFamily="34" charset="0"/>
                <a:cs typeface="Arial" panose="020B0604020202020204" pitchFamily="34" charset="0"/>
              </a:rPr>
              <a:t>De l’usine de transformation </a:t>
            </a:r>
          </a:p>
          <a:p>
            <a:r>
              <a:rPr lang="fr-FR" sz="2000" dirty="0">
                <a:latin typeface="Arial" panose="020B0604020202020204" pitchFamily="34" charset="0"/>
                <a:cs typeface="Arial" panose="020B0604020202020204" pitchFamily="34" charset="0"/>
              </a:rPr>
              <a:t>« Toute personne qui se propose de se livrer uniquement à la transformation des substances minérales, se conforme à la législation en la matière. Toute personne non-détentrice d’un titre minier d’exploitation qui se propose de se livrer uniquement au traitement des substances minérales réserve au moins 50% du capital social aux Congolais » ;</a:t>
            </a:r>
          </a:p>
          <a:p>
            <a:r>
              <a:rPr lang="fr-FR" sz="2000" dirty="0">
                <a:latin typeface="Arial" panose="020B0604020202020204" pitchFamily="34" charset="0"/>
                <a:cs typeface="Arial" panose="020B0604020202020204" pitchFamily="34" charset="0"/>
              </a:rPr>
              <a:t>Article 342 ter : </a:t>
            </a:r>
            <a:r>
              <a:rPr lang="fr-FR" sz="2000" b="1" dirty="0">
                <a:latin typeface="Arial" panose="020B0604020202020204" pitchFamily="34" charset="0"/>
                <a:cs typeface="Arial" panose="020B0604020202020204" pitchFamily="34" charset="0"/>
              </a:rPr>
              <a:t>Du délai d’application de l’obligation de traitement et de transformation en République Démocratique du Congo pour les titulaires actuels des droits miniers </a:t>
            </a:r>
          </a:p>
          <a:p>
            <a:r>
              <a:rPr lang="fr-FR" sz="2000" dirty="0">
                <a:latin typeface="Arial" panose="020B0604020202020204" pitchFamily="34" charset="0"/>
                <a:cs typeface="Arial" panose="020B0604020202020204" pitchFamily="34" charset="0"/>
              </a:rPr>
              <a:t>Les titulaires des droits miniers en cours de validité disposent d’un délai de trois ans pour procéder, sur le territoire de la République Démocratique du Congo, au traitement et à la transformation des substances minérales par eux exploitées. </a:t>
            </a:r>
          </a:p>
        </p:txBody>
      </p:sp>
    </p:spTree>
    <p:extLst>
      <p:ext uri="{BB962C8B-B14F-4D97-AF65-F5344CB8AC3E}">
        <p14:creationId xmlns:p14="http://schemas.microsoft.com/office/powerpoint/2010/main" val="343976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E4B6E-266D-27E1-C8A0-53DE62466146}"/>
              </a:ext>
            </a:extLst>
          </p:cNvPr>
          <p:cNvSpPr>
            <a:spLocks noGrp="1"/>
          </p:cNvSpPr>
          <p:nvPr>
            <p:ph type="title"/>
          </p:nvPr>
        </p:nvSpPr>
        <p:spPr>
          <a:xfrm>
            <a:off x="677334" y="431800"/>
            <a:ext cx="8596668" cy="863600"/>
          </a:xfrm>
        </p:spPr>
        <p:txBody>
          <a:bodyPr>
            <a:normAutofit/>
          </a:bodyPr>
          <a:lstStyle/>
          <a:p>
            <a:pPr algn="ctr"/>
            <a:r>
              <a:rPr lang="fr-FR" sz="3200" b="1" dirty="0">
                <a:latin typeface="Arial" panose="020B0604020202020204" pitchFamily="34" charset="0"/>
                <a:cs typeface="Arial" panose="020B0604020202020204" pitchFamily="34" charset="0"/>
              </a:rPr>
              <a:t>Observations</a:t>
            </a:r>
          </a:p>
        </p:txBody>
      </p:sp>
      <p:sp>
        <p:nvSpPr>
          <p:cNvPr id="3" name="Espace réservé du contenu 2">
            <a:extLst>
              <a:ext uri="{FF2B5EF4-FFF2-40B4-BE49-F238E27FC236}">
                <a16:creationId xmlns:a16="http://schemas.microsoft.com/office/drawing/2014/main" id="{EDB32942-C6FB-11BF-B2E3-7AFB162C6F67}"/>
              </a:ext>
            </a:extLst>
          </p:cNvPr>
          <p:cNvSpPr>
            <a:spLocks noGrp="1"/>
          </p:cNvSpPr>
          <p:nvPr>
            <p:ph idx="1"/>
          </p:nvPr>
        </p:nvSpPr>
        <p:spPr>
          <a:xfrm>
            <a:off x="106680" y="1600201"/>
            <a:ext cx="12085320" cy="5257800"/>
          </a:xfrm>
        </p:spPr>
        <p:txBody>
          <a:bodyPr>
            <a:normAutofit fontScale="92500" lnSpcReduction="10000"/>
          </a:bodyPr>
          <a:lstStyle/>
          <a:p>
            <a:r>
              <a:rPr lang="fr-FR" sz="4300" b="1" dirty="0">
                <a:latin typeface="Arial" panose="020B0604020202020204" pitchFamily="34" charset="0"/>
                <a:cs typeface="Arial" panose="020B0604020202020204" pitchFamily="34" charset="0"/>
              </a:rPr>
              <a:t>Justification des pourcentage retenus ?</a:t>
            </a:r>
          </a:p>
          <a:p>
            <a:r>
              <a:rPr lang="fr-FR" sz="4300" b="1" dirty="0">
                <a:latin typeface="Arial" panose="020B0604020202020204" pitchFamily="34" charset="0"/>
                <a:cs typeface="Arial" panose="020B0604020202020204" pitchFamily="34" charset="0"/>
              </a:rPr>
              <a:t>Définition des modalités et du niveau de transformation ?</a:t>
            </a:r>
          </a:p>
          <a:p>
            <a:r>
              <a:rPr lang="fr-FR" sz="4300" b="1" dirty="0">
                <a:latin typeface="Arial" panose="020B0604020202020204" pitchFamily="34" charset="0"/>
                <a:cs typeface="Arial" panose="020B0604020202020204" pitchFamily="34" charset="0"/>
              </a:rPr>
              <a:t>Beaucoup de sujets renvoyés à des  conventions minières….ou à des arrêtés ministériels ;</a:t>
            </a:r>
          </a:p>
          <a:p>
            <a:r>
              <a:rPr lang="fr-FR" sz="4300" b="1" dirty="0">
                <a:latin typeface="Arial" panose="020B0604020202020204" pitchFamily="34" charset="0"/>
                <a:cs typeface="Arial" panose="020B0604020202020204" pitchFamily="34" charset="0"/>
              </a:rPr>
              <a:t>Quid de l’adossement à la politique industrielle ?</a:t>
            </a:r>
          </a:p>
          <a:p>
            <a:endParaRPr lang="fr-FR" sz="4000" b="1" dirty="0">
              <a:latin typeface="Arial" panose="020B0604020202020204" pitchFamily="34" charset="0"/>
              <a:cs typeface="Arial" panose="020B0604020202020204" pitchFamily="34" charset="0"/>
            </a:endParaRPr>
          </a:p>
          <a:p>
            <a:endParaRPr lang="fr-FR" dirty="0"/>
          </a:p>
          <a:p>
            <a:endParaRPr lang="fr-FR" dirty="0"/>
          </a:p>
        </p:txBody>
      </p:sp>
    </p:spTree>
    <p:extLst>
      <p:ext uri="{BB962C8B-B14F-4D97-AF65-F5344CB8AC3E}">
        <p14:creationId xmlns:p14="http://schemas.microsoft.com/office/powerpoint/2010/main" val="1445322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18B2E-5A29-0915-62B7-89FFCEF4A28B}"/>
              </a:ext>
            </a:extLst>
          </p:cNvPr>
          <p:cNvSpPr>
            <a:spLocks noGrp="1"/>
          </p:cNvSpPr>
          <p:nvPr>
            <p:ph type="title"/>
          </p:nvPr>
        </p:nvSpPr>
        <p:spPr>
          <a:xfrm>
            <a:off x="677334" y="342900"/>
            <a:ext cx="8596668" cy="914400"/>
          </a:xfrm>
        </p:spPr>
        <p:txBody>
          <a:bodyPr>
            <a:normAutofit/>
          </a:bodyPr>
          <a:lstStyle/>
          <a:p>
            <a:pPr algn="ctr"/>
            <a:r>
              <a:rPr lang="fr-FR" sz="3200" b="1" dirty="0">
                <a:latin typeface="Arial" panose="020B0604020202020204" pitchFamily="34" charset="0"/>
                <a:cs typeface="Arial" panose="020B0604020202020204" pitchFamily="34" charset="0"/>
              </a:rPr>
              <a:t>Législations forestières CEMAC</a:t>
            </a:r>
          </a:p>
        </p:txBody>
      </p:sp>
      <p:sp>
        <p:nvSpPr>
          <p:cNvPr id="3" name="Espace réservé du contenu 2">
            <a:extLst>
              <a:ext uri="{FF2B5EF4-FFF2-40B4-BE49-F238E27FC236}">
                <a16:creationId xmlns:a16="http://schemas.microsoft.com/office/drawing/2014/main" id="{6798D60A-BFCF-08F7-63A8-876483C7CCD7}"/>
              </a:ext>
            </a:extLst>
          </p:cNvPr>
          <p:cNvSpPr>
            <a:spLocks noGrp="1"/>
          </p:cNvSpPr>
          <p:nvPr>
            <p:ph idx="1"/>
          </p:nvPr>
        </p:nvSpPr>
        <p:spPr>
          <a:xfrm>
            <a:off x="279400" y="1358900"/>
            <a:ext cx="11531600" cy="5156199"/>
          </a:xfrm>
        </p:spPr>
        <p:txBody>
          <a:bodyPr>
            <a:normAutofit lnSpcReduction="10000"/>
          </a:bodyPr>
          <a:lstStyle/>
          <a:p>
            <a:r>
              <a:rPr lang="fr-FR" sz="2800" dirty="0">
                <a:latin typeface="Arial" panose="020B0604020202020204" pitchFamily="34" charset="0"/>
                <a:cs typeface="Arial" panose="020B0604020202020204" pitchFamily="34" charset="0"/>
              </a:rPr>
              <a:t>Loi n° 2024/08 du 24 juillet 2024 portant régime des forêts et de la faune de la République du Cameroun ;</a:t>
            </a:r>
          </a:p>
          <a:p>
            <a:r>
              <a:rPr lang="fr-FR" sz="2800" dirty="0">
                <a:latin typeface="Arial" panose="020B0604020202020204" pitchFamily="34" charset="0"/>
                <a:cs typeface="Arial" panose="020B0604020202020204" pitchFamily="34" charset="0"/>
              </a:rPr>
              <a:t>Loi n° 33-2020 du 8 juillet 2020 portant code forestier de la République du Congo ;</a:t>
            </a:r>
          </a:p>
          <a:p>
            <a:r>
              <a:rPr lang="fr-FR" sz="2800" dirty="0">
                <a:latin typeface="Arial" panose="020B0604020202020204" pitchFamily="34" charset="0"/>
                <a:cs typeface="Arial" panose="020B0604020202020204" pitchFamily="34" charset="0"/>
              </a:rPr>
              <a:t>Loi n°08.022 portant Code forestier de la République centrafricaine ;</a:t>
            </a:r>
          </a:p>
          <a:p>
            <a:r>
              <a:rPr lang="fr-FR" sz="2800" dirty="0">
                <a:latin typeface="Arial" panose="020B0604020202020204" pitchFamily="34" charset="0"/>
                <a:cs typeface="Arial" panose="020B0604020202020204" pitchFamily="34" charset="0"/>
              </a:rPr>
              <a:t>Loi n°14 / PR/ 2008 Unité - Travail - Progrès portant régime des forêts, de la faune et des ressources halieutiques en République du Tchad ;</a:t>
            </a:r>
          </a:p>
          <a:p>
            <a:r>
              <a:rPr lang="fr-FR" sz="2800" dirty="0">
                <a:latin typeface="Arial" panose="020B0604020202020204" pitchFamily="34" charset="0"/>
                <a:cs typeface="Arial" panose="020B0604020202020204" pitchFamily="34" charset="0"/>
              </a:rPr>
              <a:t>Loi n° 016/2001 portant Code forestier en République Gabonaise ;</a:t>
            </a:r>
          </a:p>
          <a:p>
            <a:r>
              <a:rPr lang="fr-FR" sz="2800" dirty="0">
                <a:latin typeface="Arial" panose="020B0604020202020204" pitchFamily="34" charset="0"/>
                <a:cs typeface="Arial" panose="020B0604020202020204" pitchFamily="34" charset="0"/>
              </a:rPr>
              <a:t>Loi L/99/…./AN adoptant et promulguant la loi portant Code forestier en Guinée équatoriale.</a:t>
            </a:r>
          </a:p>
        </p:txBody>
      </p:sp>
    </p:spTree>
    <p:extLst>
      <p:ext uri="{BB962C8B-B14F-4D97-AF65-F5344CB8AC3E}">
        <p14:creationId xmlns:p14="http://schemas.microsoft.com/office/powerpoint/2010/main" val="184446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AF1129-663D-399E-1DD7-DF5A695240F4}"/>
              </a:ext>
            </a:extLst>
          </p:cNvPr>
          <p:cNvSpPr>
            <a:spLocks noGrp="1"/>
          </p:cNvSpPr>
          <p:nvPr>
            <p:ph type="title"/>
          </p:nvPr>
        </p:nvSpPr>
        <p:spPr>
          <a:xfrm>
            <a:off x="677334" y="279400"/>
            <a:ext cx="8596668" cy="673100"/>
          </a:xfrm>
        </p:spPr>
        <p:txBody>
          <a:bodyPr>
            <a:normAutofit/>
          </a:bodyPr>
          <a:lstStyle/>
          <a:p>
            <a:pPr algn="ctr"/>
            <a:r>
              <a:rPr lang="fr-FR" sz="3200" b="1" dirty="0">
                <a:latin typeface="Arial" panose="020B0604020202020204" pitchFamily="34" charset="0"/>
                <a:cs typeface="Arial" panose="020B0604020202020204" pitchFamily="34" charset="0"/>
              </a:rPr>
              <a:t>CAMEROUN</a:t>
            </a:r>
            <a:endParaRPr lang="fr-FR" sz="3200" b="1" dirty="0"/>
          </a:p>
        </p:txBody>
      </p:sp>
      <p:sp>
        <p:nvSpPr>
          <p:cNvPr id="3" name="Espace réservé du contenu 2">
            <a:extLst>
              <a:ext uri="{FF2B5EF4-FFF2-40B4-BE49-F238E27FC236}">
                <a16:creationId xmlns:a16="http://schemas.microsoft.com/office/drawing/2014/main" id="{F9296820-2FEB-75FE-3D44-22F4C2CD3390}"/>
              </a:ext>
            </a:extLst>
          </p:cNvPr>
          <p:cNvSpPr>
            <a:spLocks noGrp="1"/>
          </p:cNvSpPr>
          <p:nvPr>
            <p:ph idx="1"/>
          </p:nvPr>
        </p:nvSpPr>
        <p:spPr>
          <a:xfrm>
            <a:off x="0" y="1143000"/>
            <a:ext cx="12192000" cy="5715000"/>
          </a:xfrm>
        </p:spPr>
        <p:txBody>
          <a:bodyPr>
            <a:normAutofit/>
          </a:bodyPr>
          <a:lstStyle/>
          <a:p>
            <a:r>
              <a:rPr lang="fr-FR" sz="2000" b="1" dirty="0">
                <a:latin typeface="Arial" panose="020B0604020202020204" pitchFamily="34" charset="0"/>
                <a:cs typeface="Arial" panose="020B0604020202020204" pitchFamily="34" charset="0"/>
              </a:rPr>
              <a:t>Article 97 : Les grumes sont transformées en totalité par l’industrie locale ; l’exportation des bois sous forme de grumes est interdite </a:t>
            </a:r>
            <a:r>
              <a:rPr lang="fr-FR" sz="2000" dirty="0">
                <a:latin typeface="Arial" panose="020B0604020202020204" pitchFamily="34" charset="0"/>
                <a:cs typeface="Arial" panose="020B0604020202020204" pitchFamily="34" charset="0"/>
              </a:rPr>
              <a:t>; </a:t>
            </a:r>
          </a:p>
          <a:p>
            <a:r>
              <a:rPr lang="fr-FR" sz="2000" b="1" dirty="0">
                <a:latin typeface="Arial" panose="020B0604020202020204" pitchFamily="34" charset="0"/>
                <a:cs typeface="Arial" panose="020B0604020202020204" pitchFamily="34" charset="0"/>
              </a:rPr>
              <a:t>Article 98 </a:t>
            </a:r>
            <a:r>
              <a:rPr lang="fr-FR" sz="2000" dirty="0">
                <a:latin typeface="Arial" panose="020B0604020202020204" pitchFamily="34" charset="0"/>
                <a:cs typeface="Arial" panose="020B0604020202020204" pitchFamily="34" charset="0"/>
              </a:rPr>
              <a:t>: Afin d’assure leur promotion, une fiscalité dégressive prévue par la loi de finances est appliquée aux produits transformés en fonction de leur degré de transformation. Un texte particulier du Ministre chargé des forêts définit les différents degrés de transformation des produits forestiers ;</a:t>
            </a:r>
          </a:p>
          <a:p>
            <a:r>
              <a:rPr lang="fr-FR" sz="2000" b="1" dirty="0">
                <a:latin typeface="Arial" panose="020B0604020202020204" pitchFamily="34" charset="0"/>
                <a:cs typeface="Arial" panose="020B0604020202020204" pitchFamily="34" charset="0"/>
              </a:rPr>
              <a:t>ARTICLE 99 </a:t>
            </a:r>
            <a:r>
              <a:rPr lang="fr-FR" sz="2000" dirty="0">
                <a:latin typeface="Arial" panose="020B0604020202020204" pitchFamily="34" charset="0"/>
                <a:cs typeface="Arial" panose="020B0604020202020204" pitchFamily="34" charset="0"/>
              </a:rPr>
              <a:t>: Les unités de transformation des produits forestiers peuvent bénéficier du régime des incitations à l'investissement privé dans les conditions fixées par la règlementation en vigueur ;</a:t>
            </a:r>
          </a:p>
          <a:p>
            <a:r>
              <a:rPr lang="fr-FR" sz="2000" b="1" dirty="0">
                <a:latin typeface="Arial" panose="020B0604020202020204" pitchFamily="34" charset="0"/>
                <a:cs typeface="Arial" panose="020B0604020202020204" pitchFamily="34" charset="0"/>
              </a:rPr>
              <a:t>Article 105 : L’exercice de l’activité de négoce des produits forestiers, en vue de la commercialisation desdits, par des structures ne détenant pas de titres d’exploitation forestière et d’une unité de transformation, est ouverte à toute personne physique ou morale de droit camerounais, après autorisation du Ministre chargé des forêts, suivant des modalités fixées par voie réglementaire ;</a:t>
            </a:r>
          </a:p>
          <a:p>
            <a:r>
              <a:rPr lang="fr-FR" sz="2000" b="1" dirty="0">
                <a:latin typeface="Arial" panose="020B0604020202020204" pitchFamily="34" charset="0"/>
                <a:cs typeface="Arial" panose="020B0604020202020204" pitchFamily="34" charset="0"/>
              </a:rPr>
              <a:t>ARTICLE 141 :</a:t>
            </a:r>
            <a:r>
              <a:rPr lang="fr-FR" sz="2000" dirty="0">
                <a:latin typeface="Arial" panose="020B0604020202020204" pitchFamily="34" charset="0"/>
                <a:cs typeface="Arial" panose="020B0604020202020204" pitchFamily="34" charset="0"/>
              </a:rPr>
              <a:t> L'Etat prend les mesures nécessaires afin que les ressources financières générées par les activités relatives à l'exploitation des ressources du patrimoine forestier et faunique national couvrent les besoins inhérents au renouvellement de ce patrimoine et </a:t>
            </a:r>
            <a:r>
              <a:rPr lang="fr-FR" sz="2000" b="1" dirty="0">
                <a:latin typeface="Arial" panose="020B0604020202020204" pitchFamily="34" charset="0"/>
                <a:cs typeface="Arial" panose="020B0604020202020204" pitchFamily="34" charset="0"/>
              </a:rPr>
              <a:t>contribue au financement des projets de développement de l'Etat</a:t>
            </a:r>
            <a:r>
              <a:rPr lang="fr-FR" sz="2000" dirty="0">
                <a:latin typeface="Arial" panose="020B0604020202020204" pitchFamily="34" charset="0"/>
                <a:cs typeface="Arial" panose="020B0604020202020204" pitchFamily="34" charset="0"/>
              </a:rPr>
              <a:t>, des Collectivités Territoriales Décentralisées et des populations. </a:t>
            </a:r>
          </a:p>
          <a:p>
            <a:endParaRPr lang="fr-FR" dirty="0"/>
          </a:p>
        </p:txBody>
      </p:sp>
    </p:spTree>
    <p:extLst>
      <p:ext uri="{BB962C8B-B14F-4D97-AF65-F5344CB8AC3E}">
        <p14:creationId xmlns:p14="http://schemas.microsoft.com/office/powerpoint/2010/main" val="61950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44692-2C7E-99C7-8B3F-A48DF91D8695}"/>
              </a:ext>
            </a:extLst>
          </p:cNvPr>
          <p:cNvSpPr>
            <a:spLocks noGrp="1"/>
          </p:cNvSpPr>
          <p:nvPr>
            <p:ph type="title"/>
          </p:nvPr>
        </p:nvSpPr>
        <p:spPr>
          <a:xfrm>
            <a:off x="677334" y="292100"/>
            <a:ext cx="8596668" cy="825500"/>
          </a:xfrm>
        </p:spPr>
        <p:txBody>
          <a:bodyPr>
            <a:normAutofit/>
          </a:bodyPr>
          <a:lstStyle/>
          <a:p>
            <a:pPr algn="ctr"/>
            <a:r>
              <a:rPr lang="fr-FR" sz="3200" b="1" dirty="0">
                <a:latin typeface="Arial" panose="020B0604020202020204" pitchFamily="34" charset="0"/>
                <a:cs typeface="Arial" panose="020B0604020202020204" pitchFamily="34" charset="0"/>
              </a:rPr>
              <a:t>RÉPUBLIQUE DU CONGO</a:t>
            </a:r>
            <a:endParaRPr lang="fr-FR" sz="3200" b="1" dirty="0"/>
          </a:p>
        </p:txBody>
      </p:sp>
      <p:sp>
        <p:nvSpPr>
          <p:cNvPr id="3" name="Espace réservé du contenu 2">
            <a:extLst>
              <a:ext uri="{FF2B5EF4-FFF2-40B4-BE49-F238E27FC236}">
                <a16:creationId xmlns:a16="http://schemas.microsoft.com/office/drawing/2014/main" id="{A9F1CCAE-7AFC-9366-3497-5DE8BB20D82F}"/>
              </a:ext>
            </a:extLst>
          </p:cNvPr>
          <p:cNvSpPr>
            <a:spLocks noGrp="1"/>
          </p:cNvSpPr>
          <p:nvPr>
            <p:ph idx="1"/>
          </p:nvPr>
        </p:nvSpPr>
        <p:spPr>
          <a:xfrm>
            <a:off x="0" y="1358900"/>
            <a:ext cx="12192000" cy="5377180"/>
          </a:xfrm>
        </p:spPr>
        <p:txBody>
          <a:bodyPr>
            <a:normAutofit/>
          </a:bodyPr>
          <a:lstStyle/>
          <a:p>
            <a:r>
              <a:rPr lang="fr-FR" sz="3000" dirty="0">
                <a:latin typeface="Arial" panose="020B0604020202020204" pitchFamily="34" charset="0"/>
                <a:cs typeface="Arial" panose="020B0604020202020204" pitchFamily="34" charset="0"/>
              </a:rPr>
              <a:t>Article 97 : Les produits des forêts naturelles et des forêts plantées sont essentiellement </a:t>
            </a:r>
            <a:r>
              <a:rPr lang="fr-FR" sz="3000" b="1" dirty="0">
                <a:latin typeface="Arial" panose="020B0604020202020204" pitchFamily="34" charset="0"/>
                <a:cs typeface="Arial" panose="020B0604020202020204" pitchFamily="34" charset="0"/>
              </a:rPr>
              <a:t>transformés sur le territoire national</a:t>
            </a:r>
            <a:r>
              <a:rPr lang="fr-FR" sz="3000" dirty="0">
                <a:latin typeface="Arial" panose="020B0604020202020204" pitchFamily="34" charset="0"/>
                <a:cs typeface="Arial" panose="020B0604020202020204" pitchFamily="34" charset="0"/>
              </a:rPr>
              <a:t>. Les exportations portent sur les produits semi-finis ou finis et sur les grumes des espèces de bois lourd et dur dont !’usinage fait appel à une technologie spécifique ;</a:t>
            </a:r>
          </a:p>
          <a:p>
            <a:r>
              <a:rPr lang="fr-FR" sz="3000" b="1" dirty="0">
                <a:latin typeface="Arial" panose="020B0604020202020204" pitchFamily="34" charset="0"/>
                <a:cs typeface="Arial" panose="020B0604020202020204" pitchFamily="34" charset="0"/>
              </a:rPr>
              <a:t>Article 117 : La convention d’aménagement et de transformation garantit à son titulaire le droit de prélever, sur une unité forestière d’aménagement, des contingents annuels limitatifs d’essences, en vue d’assurer la transformation des grumes, dans une unité industrielle locale dont il est le propriétaire, ou dans une zone économique spéciale</a:t>
            </a:r>
            <a:r>
              <a:rPr lang="fr-FR" sz="3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8255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FA7E8-15B9-3005-4293-6F90E8FE230D}"/>
              </a:ext>
            </a:extLst>
          </p:cNvPr>
          <p:cNvSpPr>
            <a:spLocks noGrp="1"/>
          </p:cNvSpPr>
          <p:nvPr>
            <p:ph type="title"/>
          </p:nvPr>
        </p:nvSpPr>
        <p:spPr>
          <a:xfrm>
            <a:off x="677334" y="444500"/>
            <a:ext cx="8596668" cy="825500"/>
          </a:xfrm>
        </p:spPr>
        <p:txBody>
          <a:bodyPr>
            <a:normAutofit/>
          </a:bodyPr>
          <a:lstStyle/>
          <a:p>
            <a:pPr algn="ctr"/>
            <a:r>
              <a:rPr lang="fr-FR" sz="3200" b="1" dirty="0">
                <a:latin typeface="Arial" panose="020B0604020202020204" pitchFamily="34" charset="0"/>
                <a:cs typeface="Arial" panose="020B0604020202020204" pitchFamily="34" charset="0"/>
              </a:rPr>
              <a:t>RÉPUBLIQUE CENTRAFRICAINE</a:t>
            </a:r>
            <a:endParaRPr lang="fr-FR" sz="3200" b="1" dirty="0"/>
          </a:p>
        </p:txBody>
      </p:sp>
      <p:sp>
        <p:nvSpPr>
          <p:cNvPr id="3" name="Espace réservé du contenu 2">
            <a:extLst>
              <a:ext uri="{FF2B5EF4-FFF2-40B4-BE49-F238E27FC236}">
                <a16:creationId xmlns:a16="http://schemas.microsoft.com/office/drawing/2014/main" id="{431CA44B-FA6D-7BA9-296F-6C6ED889951C}"/>
              </a:ext>
            </a:extLst>
          </p:cNvPr>
          <p:cNvSpPr>
            <a:spLocks noGrp="1"/>
          </p:cNvSpPr>
          <p:nvPr>
            <p:ph idx="1"/>
          </p:nvPr>
        </p:nvSpPr>
        <p:spPr>
          <a:xfrm>
            <a:off x="0" y="1478280"/>
            <a:ext cx="12192000" cy="5379720"/>
          </a:xfrm>
        </p:spPr>
        <p:txBody>
          <a:bodyPr>
            <a:normAutofit/>
          </a:bodyPr>
          <a:lstStyle/>
          <a:p>
            <a:r>
              <a:rPr lang="fr-FR" sz="2800" dirty="0">
                <a:latin typeface="Arial" panose="020B0604020202020204" pitchFamily="34" charset="0"/>
                <a:cs typeface="Arial" panose="020B0604020202020204" pitchFamily="34" charset="0"/>
              </a:rPr>
              <a:t>Art.44 : La production nationale des grumes doit couvrir en priorité la demande des unités locales de transformation. </a:t>
            </a:r>
            <a:r>
              <a:rPr lang="fr-FR" sz="2800" b="1" dirty="0">
                <a:latin typeface="Arial" panose="020B0604020202020204" pitchFamily="34" charset="0"/>
                <a:cs typeface="Arial" panose="020B0604020202020204" pitchFamily="34" charset="0"/>
              </a:rPr>
              <a:t>Le taux de transformation locale sur la production nette des essences de première catégorie définie dans le plan d’aménagement des PEA est de 70% à l’exception des essences secondaires à promouvoir ;</a:t>
            </a:r>
          </a:p>
          <a:p>
            <a:r>
              <a:rPr lang="fr-FR" sz="2800" dirty="0">
                <a:latin typeface="Arial" panose="020B0604020202020204" pitchFamily="34" charset="0"/>
                <a:cs typeface="Arial" panose="020B0604020202020204" pitchFamily="34" charset="0"/>
              </a:rPr>
              <a:t>Art.170 : L’industrie de la première transformation regroupe les activités de sciage, de déroulage, de tranchage et de séchage ; </a:t>
            </a:r>
          </a:p>
          <a:p>
            <a:r>
              <a:rPr lang="fr-FR" sz="2800" dirty="0">
                <a:latin typeface="Arial" panose="020B0604020202020204" pitchFamily="34" charset="0"/>
                <a:cs typeface="Arial" panose="020B0604020202020204" pitchFamily="34" charset="0"/>
              </a:rPr>
              <a:t>Art.173 : </a:t>
            </a:r>
            <a:r>
              <a:rPr lang="fr-FR" sz="2800" b="1" dirty="0">
                <a:latin typeface="Arial" panose="020B0604020202020204" pitchFamily="34" charset="0"/>
                <a:cs typeface="Arial" panose="020B0604020202020204" pitchFamily="34" charset="0"/>
              </a:rPr>
              <a:t>L’exportation sous forme de grume de nouvelles essences à promouvoir peut être autorisée</a:t>
            </a:r>
            <a:r>
              <a:rPr lang="fr-FR" sz="2800" dirty="0">
                <a:latin typeface="Arial" panose="020B0604020202020204" pitchFamily="34" charset="0"/>
                <a:cs typeface="Arial" panose="020B0604020202020204" pitchFamily="34" charset="0"/>
              </a:rPr>
              <a:t>. Dans ces conditions, le volume exploité ne rentre pas dans le calcul du taux de transformation prévu à l’article 44 du présent code. </a:t>
            </a:r>
          </a:p>
        </p:txBody>
      </p:sp>
    </p:spTree>
    <p:extLst>
      <p:ext uri="{BB962C8B-B14F-4D97-AF65-F5344CB8AC3E}">
        <p14:creationId xmlns:p14="http://schemas.microsoft.com/office/powerpoint/2010/main" val="109308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5B4B6-8209-8E93-C06F-52F19E1A35FD}"/>
              </a:ext>
            </a:extLst>
          </p:cNvPr>
          <p:cNvSpPr>
            <a:spLocks noGrp="1"/>
          </p:cNvSpPr>
          <p:nvPr>
            <p:ph type="title"/>
          </p:nvPr>
        </p:nvSpPr>
        <p:spPr>
          <a:xfrm>
            <a:off x="677334" y="368300"/>
            <a:ext cx="8596668" cy="863600"/>
          </a:xfrm>
        </p:spPr>
        <p:txBody>
          <a:bodyPr>
            <a:normAutofit/>
          </a:bodyPr>
          <a:lstStyle/>
          <a:p>
            <a:pPr algn="ctr"/>
            <a:r>
              <a:rPr lang="fr-FR" sz="3200" b="1" dirty="0">
                <a:latin typeface="Arial" panose="020B0604020202020204" pitchFamily="34" charset="0"/>
                <a:cs typeface="Arial" panose="020B0604020202020204" pitchFamily="34" charset="0"/>
              </a:rPr>
              <a:t>RÉPUBLIQUE GABONAISE</a:t>
            </a:r>
            <a:endParaRPr lang="fr-FR" sz="3200" b="1" dirty="0"/>
          </a:p>
        </p:txBody>
      </p:sp>
      <p:sp>
        <p:nvSpPr>
          <p:cNvPr id="3" name="Espace réservé du contenu 2">
            <a:extLst>
              <a:ext uri="{FF2B5EF4-FFF2-40B4-BE49-F238E27FC236}">
                <a16:creationId xmlns:a16="http://schemas.microsoft.com/office/drawing/2014/main" id="{C9B41D15-1EA4-93A4-7BC1-F8F081591C27}"/>
              </a:ext>
            </a:extLst>
          </p:cNvPr>
          <p:cNvSpPr>
            <a:spLocks noGrp="1"/>
          </p:cNvSpPr>
          <p:nvPr>
            <p:ph idx="1"/>
          </p:nvPr>
        </p:nvSpPr>
        <p:spPr>
          <a:xfrm>
            <a:off x="0" y="1231900"/>
            <a:ext cx="12192000" cy="5626100"/>
          </a:xfrm>
        </p:spPr>
        <p:txBody>
          <a:bodyPr>
            <a:normAutofit/>
          </a:bodyPr>
          <a:lstStyle/>
          <a:p>
            <a:r>
              <a:rPr lang="fr-FR" sz="2200" dirty="0">
                <a:latin typeface="Arial" panose="020B0604020202020204" pitchFamily="34" charset="0"/>
                <a:cs typeface="Arial" panose="020B0604020202020204" pitchFamily="34" charset="0"/>
              </a:rPr>
              <a:t>Article 23.- Le plan d'aménagement visé à l'article 22 ci-dessus doit être accompagné d'un </a:t>
            </a:r>
            <a:r>
              <a:rPr lang="fr-FR" sz="2200" b="1" dirty="0">
                <a:latin typeface="Arial" panose="020B0604020202020204" pitchFamily="34" charset="0"/>
                <a:cs typeface="Arial" panose="020B0604020202020204" pitchFamily="34" charset="0"/>
              </a:rPr>
              <a:t>plan d'industrialisation </a:t>
            </a:r>
            <a:r>
              <a:rPr lang="fr-FR" sz="2200" dirty="0">
                <a:latin typeface="Arial" panose="020B0604020202020204" pitchFamily="34" charset="0"/>
                <a:cs typeface="Arial" panose="020B0604020202020204" pitchFamily="34" charset="0"/>
              </a:rPr>
              <a:t>et déposé pour agrément à l'administration des Eaux et Forêts dans un délai de trois ans à compter de la date de signature de la </a:t>
            </a:r>
            <a:r>
              <a:rPr lang="fr-FR" sz="2200" b="1" dirty="0">
                <a:latin typeface="Arial" panose="020B0604020202020204" pitchFamily="34" charset="0"/>
                <a:cs typeface="Arial" panose="020B0604020202020204" pitchFamily="34" charset="0"/>
              </a:rPr>
              <a:t>convention provisoire d'aménagement - exploitation – transformation ;</a:t>
            </a:r>
          </a:p>
          <a:p>
            <a:r>
              <a:rPr lang="fr-FR" sz="2200" dirty="0">
                <a:latin typeface="Arial" panose="020B0604020202020204" pitchFamily="34" charset="0"/>
                <a:cs typeface="Arial" panose="020B0604020202020204" pitchFamily="34" charset="0"/>
              </a:rPr>
              <a:t>Article 97.- La Concession Forestière sous Aménagement Durable, en abrégé CFAD, est un permis de surface attribué à toute personne physique ou morale pour l'exploitation du domaine forestier permanent, hormis les forêts domaniales classées </a:t>
            </a:r>
            <a:r>
              <a:rPr lang="fr-FR" sz="2200" b="1" dirty="0">
                <a:latin typeface="Arial" panose="020B0604020202020204" pitchFamily="34" charset="0"/>
                <a:cs typeface="Arial" panose="020B0604020202020204" pitchFamily="34" charset="0"/>
              </a:rPr>
              <a:t>avec obligation d'aménagement et de transformation locale</a:t>
            </a:r>
            <a:r>
              <a:rPr lang="fr-FR" sz="2200" dirty="0">
                <a:latin typeface="Arial" panose="020B0604020202020204" pitchFamily="34" charset="0"/>
                <a:cs typeface="Arial" panose="020B0604020202020204" pitchFamily="34" charset="0"/>
              </a:rPr>
              <a:t>. La superficie d'une CFAD varie de 50.000 à 200.000 hectares. Dans tous les cas, le total des superficies de plusieurs CFAD attribuées à un même titulaire ne doit pas dépasser 600.000 hectares ; </a:t>
            </a:r>
          </a:p>
          <a:p>
            <a:r>
              <a:rPr lang="fr-FR" sz="2200" dirty="0">
                <a:latin typeface="Arial" panose="020B0604020202020204" pitchFamily="34" charset="0"/>
                <a:cs typeface="Arial" panose="020B0604020202020204" pitchFamily="34" charset="0"/>
              </a:rPr>
              <a:t>Article 227 (nouveau) - </a:t>
            </a:r>
            <a:r>
              <a:rPr lang="fr-FR" sz="2200" b="1" dirty="0">
                <a:latin typeface="Arial" panose="020B0604020202020204" pitchFamily="34" charset="0"/>
                <a:cs typeface="Arial" panose="020B0604020202020204" pitchFamily="34" charset="0"/>
              </a:rPr>
              <a:t>La Production nationale des grumes est destinée à couvrir la demande des unités de transformation locale</a:t>
            </a:r>
            <a:r>
              <a:rPr lang="fr-FR" sz="2200" dirty="0">
                <a:latin typeface="Arial" panose="020B0604020202020204" pitchFamily="34" charset="0"/>
                <a:cs typeface="Arial" panose="020B0604020202020204" pitchFamily="34" charset="0"/>
              </a:rPr>
              <a:t>. A ce titre, toute exploitation forestière doit participer à la promotion des industries locales de transformation du bois. Un arrêté conjoint des Ministres des Eaux et Forêts, de l'Economie et de l'Industrie fixe le volume de production des grumes en fonction de la capacité industrielle totale installée. </a:t>
            </a:r>
          </a:p>
        </p:txBody>
      </p:sp>
    </p:spTree>
    <p:extLst>
      <p:ext uri="{BB962C8B-B14F-4D97-AF65-F5344CB8AC3E}">
        <p14:creationId xmlns:p14="http://schemas.microsoft.com/office/powerpoint/2010/main" val="143323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40674-9E10-73A8-D0E8-809F4DEE6BF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74AC964-FB02-847B-CDF3-5D9F02FAD50C}"/>
              </a:ext>
            </a:extLst>
          </p:cNvPr>
          <p:cNvSpPr>
            <a:spLocks noGrp="1"/>
          </p:cNvSpPr>
          <p:nvPr>
            <p:ph type="title"/>
          </p:nvPr>
        </p:nvSpPr>
        <p:spPr>
          <a:xfrm>
            <a:off x="677334" y="274320"/>
            <a:ext cx="10765366" cy="662940"/>
          </a:xfrm>
        </p:spPr>
        <p:txBody>
          <a:bodyPr>
            <a:normAutofit/>
          </a:bodyPr>
          <a:lstStyle/>
          <a:p>
            <a:pPr algn="ctr"/>
            <a:r>
              <a:rPr lang="fr-FR" sz="3200" b="1" kern="0" dirty="0">
                <a:latin typeface="Arial" panose="020B0604020202020204" pitchFamily="34" charset="0"/>
                <a:ea typeface="DengXian" panose="02010600030101010101" pitchFamily="2" charset="-122"/>
                <a:cs typeface="Arial" panose="020B0604020202020204" pitchFamily="34" charset="0"/>
              </a:rPr>
              <a:t>INADAPTATION DU MODELE ECONOMIQUE</a:t>
            </a:r>
            <a:endParaRPr lang="fr-FR" sz="3200" dirty="0"/>
          </a:p>
        </p:txBody>
      </p:sp>
      <p:sp>
        <p:nvSpPr>
          <p:cNvPr id="3" name="Espace réservé du contenu 2">
            <a:extLst>
              <a:ext uri="{FF2B5EF4-FFF2-40B4-BE49-F238E27FC236}">
                <a16:creationId xmlns:a16="http://schemas.microsoft.com/office/drawing/2014/main" id="{9DCEA9A8-D054-C48C-E2DD-E9B14E266C9B}"/>
              </a:ext>
            </a:extLst>
          </p:cNvPr>
          <p:cNvSpPr>
            <a:spLocks noGrp="1"/>
          </p:cNvSpPr>
          <p:nvPr>
            <p:ph idx="1"/>
          </p:nvPr>
        </p:nvSpPr>
        <p:spPr>
          <a:xfrm>
            <a:off x="0" y="1054100"/>
            <a:ext cx="12192000" cy="5655310"/>
          </a:xfrm>
        </p:spPr>
        <p:txBody>
          <a:bodyPr>
            <a:noAutofit/>
          </a:bodyPr>
          <a:lstStyle/>
          <a:p>
            <a:r>
              <a:rPr lang="fr-FR" sz="2300" dirty="0">
                <a:latin typeface="Arial" panose="020B0604020202020204" pitchFamily="34" charset="0"/>
                <a:cs typeface="Arial" panose="020B0604020202020204" pitchFamily="34" charset="0"/>
              </a:rPr>
              <a:t>Des résultats mitigés qui sont la conséquence d’orientations de politique économique, déclinées dans des cadres réglementaires qui ne permettaient pas de répondre aux attentes espérées :</a:t>
            </a:r>
          </a:p>
          <a:p>
            <a:r>
              <a:rPr lang="fr-FR" sz="2300" b="1" dirty="0">
                <a:latin typeface="Arial" panose="020B0604020202020204" pitchFamily="34" charset="0"/>
                <a:cs typeface="Arial" panose="020B0604020202020204" pitchFamily="34" charset="0"/>
              </a:rPr>
              <a:t>Un modèle économique tournée vers l’exportation </a:t>
            </a:r>
            <a:r>
              <a:rPr lang="fr-FR" sz="2300" dirty="0">
                <a:latin typeface="Arial" panose="020B0604020202020204" pitchFamily="34" charset="0"/>
                <a:cs typeface="Arial" panose="020B0604020202020204" pitchFamily="34" charset="0"/>
              </a:rPr>
              <a:t>avec des incitations fonctions du pourcentage d’exportation réalisé par les entreprises des ZES ; voir sur ce point l’exception de la législation de RDC ; nécessité de développer un </a:t>
            </a:r>
            <a:r>
              <a:rPr lang="fr-FR" sz="2300" b="1" dirty="0">
                <a:latin typeface="Arial" panose="020B0604020202020204" pitchFamily="34" charset="0"/>
                <a:cs typeface="Arial" panose="020B0604020202020204" pitchFamily="34" charset="0"/>
              </a:rPr>
              <a:t>modèle hybride </a:t>
            </a:r>
            <a:r>
              <a:rPr lang="fr-FR" sz="2300" dirty="0">
                <a:latin typeface="Arial" panose="020B0604020202020204" pitchFamily="34" charset="0"/>
                <a:cs typeface="Arial" panose="020B0604020202020204" pitchFamily="34" charset="0"/>
              </a:rPr>
              <a:t>;</a:t>
            </a:r>
          </a:p>
          <a:p>
            <a:r>
              <a:rPr lang="fr-FR" sz="2300" b="1" dirty="0">
                <a:latin typeface="Arial" panose="020B0604020202020204" pitchFamily="34" charset="0"/>
                <a:cs typeface="Arial" panose="020B0604020202020204" pitchFamily="34" charset="0"/>
              </a:rPr>
              <a:t>Un modèle de ZES peu adossé à la politique industrielle du pays</a:t>
            </a:r>
            <a:r>
              <a:rPr lang="fr-FR" sz="2300" dirty="0">
                <a:latin typeface="Arial" panose="020B0604020202020204" pitchFamily="34" charset="0"/>
                <a:cs typeface="Arial" panose="020B0604020202020204" pitchFamily="34" charset="0"/>
              </a:rPr>
              <a:t>, souvent élaborée après l’adoption des législations sur les ZES (Sénégal) : Agro/Mines/Santé/Industrie ;</a:t>
            </a:r>
          </a:p>
          <a:p>
            <a:r>
              <a:rPr lang="fr-FR" sz="2300" dirty="0">
                <a:latin typeface="Arial" panose="020B0604020202020204" pitchFamily="34" charset="0"/>
                <a:cs typeface="Arial" panose="020B0604020202020204" pitchFamily="34" charset="0"/>
              </a:rPr>
              <a:t>L’absence d’un cadre d’incitations directement connecté aux valeurs ajoutées réalisées et au niveau de transformation des matières premières ; </a:t>
            </a:r>
            <a:r>
              <a:rPr lang="fr-FR" sz="2300" b="1" dirty="0">
                <a:latin typeface="Arial" panose="020B0604020202020204" pitchFamily="34" charset="0"/>
                <a:cs typeface="Arial" panose="020B0604020202020204" pitchFamily="34" charset="0"/>
              </a:rPr>
              <a:t>principe de spécialité des incitations ;</a:t>
            </a:r>
          </a:p>
          <a:p>
            <a:r>
              <a:rPr lang="fr-FR" sz="2300" b="1" dirty="0">
                <a:latin typeface="Arial" panose="020B0604020202020204" pitchFamily="34" charset="0"/>
                <a:cs typeface="Arial" panose="020B0604020202020204" pitchFamily="34" charset="0"/>
              </a:rPr>
              <a:t>Des réformes réglementaires indispensables </a:t>
            </a:r>
            <a:r>
              <a:rPr lang="fr-FR" sz="2300" dirty="0">
                <a:latin typeface="Arial" panose="020B0604020202020204" pitchFamily="34" charset="0"/>
                <a:cs typeface="Arial" panose="020B0604020202020204" pitchFamily="34" charset="0"/>
              </a:rPr>
              <a:t>: Réformes récentes des cadres réglementaires du Gabon et du Bénin (Décret béninois n°2023-117 du 29 mars 2023 (Annexe 7).</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762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F92C2-073C-D6C1-196C-2EA436F74934}"/>
              </a:ext>
            </a:extLst>
          </p:cNvPr>
          <p:cNvSpPr>
            <a:spLocks noGrp="1"/>
          </p:cNvSpPr>
          <p:nvPr>
            <p:ph type="title"/>
          </p:nvPr>
        </p:nvSpPr>
        <p:spPr>
          <a:xfrm>
            <a:off x="677334" y="266700"/>
            <a:ext cx="8596668" cy="787400"/>
          </a:xfrm>
        </p:spPr>
        <p:txBody>
          <a:bodyPr>
            <a:normAutofit/>
          </a:bodyPr>
          <a:lstStyle/>
          <a:p>
            <a:pPr algn="ctr"/>
            <a:r>
              <a:rPr lang="fr-FR" sz="3200" b="1" dirty="0">
                <a:latin typeface="Arial" panose="020B0604020202020204" pitchFamily="34" charset="0"/>
                <a:cs typeface="Arial" panose="020B0604020202020204" pitchFamily="34" charset="0"/>
              </a:rPr>
              <a:t>RÉPUBLIQUE GABONAISE</a:t>
            </a:r>
            <a:endParaRPr lang="fr-FR" sz="3200" dirty="0"/>
          </a:p>
        </p:txBody>
      </p:sp>
      <p:sp>
        <p:nvSpPr>
          <p:cNvPr id="3" name="Espace réservé du contenu 2">
            <a:extLst>
              <a:ext uri="{FF2B5EF4-FFF2-40B4-BE49-F238E27FC236}">
                <a16:creationId xmlns:a16="http://schemas.microsoft.com/office/drawing/2014/main" id="{D25D44E9-7BF7-5954-F6F0-BA5C0C64681D}"/>
              </a:ext>
            </a:extLst>
          </p:cNvPr>
          <p:cNvSpPr>
            <a:spLocks noGrp="1"/>
          </p:cNvSpPr>
          <p:nvPr>
            <p:ph idx="1"/>
          </p:nvPr>
        </p:nvSpPr>
        <p:spPr>
          <a:xfrm>
            <a:off x="0" y="1722120"/>
            <a:ext cx="12192000" cy="5029200"/>
          </a:xfrm>
        </p:spPr>
        <p:txBody>
          <a:bodyPr>
            <a:normAutofit/>
          </a:bodyPr>
          <a:lstStyle/>
          <a:p>
            <a:r>
              <a:rPr lang="fr-FR" sz="3200" dirty="0">
                <a:latin typeface="Arial" panose="020B0604020202020204" pitchFamily="34" charset="0"/>
                <a:cs typeface="Arial" panose="020B0604020202020204" pitchFamily="34" charset="0"/>
              </a:rPr>
              <a:t>Article 231.- </a:t>
            </a:r>
            <a:r>
              <a:rPr lang="fr-FR" sz="3200" b="1" dirty="0">
                <a:latin typeface="Arial" panose="020B0604020202020204" pitchFamily="34" charset="0"/>
                <a:cs typeface="Arial" panose="020B0604020202020204" pitchFamily="34" charset="0"/>
              </a:rPr>
              <a:t>Le taux de transformation locale des grumes est fixé au début de chaque année par arrêté du Ministre chargé des Eaux et Forêts</a:t>
            </a:r>
            <a:r>
              <a:rPr lang="fr-FR" sz="3200" dirty="0">
                <a:latin typeface="Arial" panose="020B0604020202020204" pitchFamily="34" charset="0"/>
                <a:cs typeface="Arial" panose="020B0604020202020204" pitchFamily="34" charset="0"/>
              </a:rPr>
              <a:t>. Il est identique pour tous les exploitants en pourcentage de leur capacité annuelle de production ;</a:t>
            </a:r>
          </a:p>
          <a:p>
            <a:r>
              <a:rPr lang="fr-FR" sz="3200" dirty="0">
                <a:latin typeface="Arial" panose="020B0604020202020204" pitchFamily="34" charset="0"/>
                <a:cs typeface="Arial" panose="020B0604020202020204" pitchFamily="34" charset="0"/>
              </a:rPr>
              <a:t>Article 232.- L'industrie de transformation du bois doit être située, autant que possible, dans la zone d'exploitation du bois ; </a:t>
            </a:r>
          </a:p>
          <a:p>
            <a:r>
              <a:rPr lang="fr-FR" sz="3200" dirty="0">
                <a:latin typeface="Arial" panose="020B0604020202020204" pitchFamily="34" charset="0"/>
                <a:cs typeface="Arial" panose="020B0604020202020204" pitchFamily="34" charset="0"/>
              </a:rPr>
              <a:t>Article 234 (nouveau) - </a:t>
            </a:r>
            <a:r>
              <a:rPr lang="fr-FR" sz="3200" b="1" dirty="0">
                <a:latin typeface="Arial" panose="020B0604020202020204" pitchFamily="34" charset="0"/>
                <a:cs typeface="Arial" panose="020B0604020202020204" pitchFamily="34" charset="0"/>
              </a:rPr>
              <a:t>L'achat ou la vente de grumes est subordonnée à la présentation d'une feuille de spécification visée par le service forestier de la zone d'exploitation</a:t>
            </a:r>
            <a:r>
              <a:rPr lang="fr-F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36697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3A44E-99E1-892C-893A-4FD494E9B088}"/>
              </a:ext>
            </a:extLst>
          </p:cNvPr>
          <p:cNvSpPr>
            <a:spLocks noGrp="1"/>
          </p:cNvSpPr>
          <p:nvPr>
            <p:ph type="title"/>
          </p:nvPr>
        </p:nvSpPr>
        <p:spPr>
          <a:xfrm>
            <a:off x="677334" y="406400"/>
            <a:ext cx="8596668" cy="762000"/>
          </a:xfrm>
        </p:spPr>
        <p:txBody>
          <a:bodyPr/>
          <a:lstStyle/>
          <a:p>
            <a:pPr algn="ctr"/>
            <a:r>
              <a:rPr lang="fr-FR" sz="3600" b="1" dirty="0">
                <a:latin typeface="Arial" panose="020B0604020202020204" pitchFamily="34" charset="0"/>
                <a:cs typeface="Arial" panose="020B0604020202020204" pitchFamily="34" charset="0"/>
              </a:rPr>
              <a:t>RDC</a:t>
            </a:r>
            <a:endParaRPr lang="fr-FR" dirty="0"/>
          </a:p>
        </p:txBody>
      </p:sp>
      <p:sp>
        <p:nvSpPr>
          <p:cNvPr id="3" name="Espace réservé du contenu 2">
            <a:extLst>
              <a:ext uri="{FF2B5EF4-FFF2-40B4-BE49-F238E27FC236}">
                <a16:creationId xmlns:a16="http://schemas.microsoft.com/office/drawing/2014/main" id="{EFD905FF-59C1-982B-472C-F27CDE2E2FB2}"/>
              </a:ext>
            </a:extLst>
          </p:cNvPr>
          <p:cNvSpPr>
            <a:spLocks noGrp="1"/>
          </p:cNvSpPr>
          <p:nvPr>
            <p:ph idx="1"/>
          </p:nvPr>
        </p:nvSpPr>
        <p:spPr>
          <a:xfrm>
            <a:off x="0" y="1282700"/>
            <a:ext cx="12192000" cy="5575300"/>
          </a:xfrm>
        </p:spPr>
        <p:txBody>
          <a:bodyPr>
            <a:normAutofit lnSpcReduction="10000"/>
          </a:bodyPr>
          <a:lstStyle/>
          <a:p>
            <a:pPr algn="just"/>
            <a:r>
              <a:rPr lang="en-US" sz="2800" b="1" kern="0" dirty="0">
                <a:effectLst/>
                <a:latin typeface="Arial" panose="020B0604020202020204" pitchFamily="34" charset="0"/>
                <a:ea typeface="Times New Roman" panose="02020603050405020304" pitchFamily="18" charset="0"/>
                <a:cs typeface="Arial" panose="020B0604020202020204" pitchFamily="34" charset="0"/>
              </a:rPr>
              <a:t>Loi n°11/2002 du 29 </a:t>
            </a:r>
            <a:r>
              <a:rPr lang="en-US" sz="2800" b="1" kern="0" dirty="0" err="1">
                <a:effectLst/>
                <a:latin typeface="Arial" panose="020B0604020202020204" pitchFamily="34" charset="0"/>
                <a:ea typeface="Times New Roman" panose="02020603050405020304" pitchFamily="18" charset="0"/>
                <a:cs typeface="Arial" panose="020B0604020202020204" pitchFamily="34" charset="0"/>
              </a:rPr>
              <a:t>août</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 2002 </a:t>
            </a:r>
            <a:r>
              <a:rPr lang="en-US" sz="2800" b="1" kern="0" dirty="0" err="1">
                <a:effectLst/>
                <a:latin typeface="Arial" panose="020B0604020202020204" pitchFamily="34" charset="0"/>
                <a:ea typeface="Times New Roman" panose="02020603050405020304" pitchFamily="18" charset="0"/>
                <a:cs typeface="Arial" panose="020B0604020202020204" pitchFamily="34" charset="0"/>
              </a:rPr>
              <a:t>portant</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 Code </a:t>
            </a:r>
            <a:r>
              <a:rPr lang="en-US" sz="2800" b="1" kern="0" dirty="0" err="1">
                <a:effectLst/>
                <a:latin typeface="Arial" panose="020B0604020202020204" pitchFamily="34" charset="0"/>
                <a:ea typeface="Times New Roman" panose="02020603050405020304" pitchFamily="18" charset="0"/>
                <a:cs typeface="Arial" panose="020B0604020202020204" pitchFamily="34" charset="0"/>
              </a:rPr>
              <a:t>forestier</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b="1" kern="0" dirty="0" err="1">
                <a:effectLst/>
                <a:latin typeface="Arial" panose="020B0604020202020204" pitchFamily="34" charset="0"/>
                <a:ea typeface="Times New Roman" panose="02020603050405020304" pitchFamily="18" charset="0"/>
                <a:cs typeface="Arial" panose="020B0604020202020204" pitchFamily="34" charset="0"/>
              </a:rPr>
              <a:t>en</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 RDC</a:t>
            </a:r>
          </a:p>
          <a:p>
            <a:pPr algn="just"/>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2800" dirty="0">
                <a:effectLst/>
                <a:latin typeface="Arial" panose="020B0604020202020204" pitchFamily="34" charset="0"/>
                <a:ea typeface="Times New Roman" panose="02020603050405020304" pitchFamily="18" charset="0"/>
                <a:cs typeface="Arial" panose="020B0604020202020204" pitchFamily="34" charset="0"/>
              </a:rPr>
              <a:t>Le concessionaire a, aux </a:t>
            </a:r>
            <a:r>
              <a:rPr lang="en-US" sz="2800" dirty="0" err="1">
                <a:effectLst/>
                <a:latin typeface="Arial" panose="020B0604020202020204" pitchFamily="34" charset="0"/>
                <a:ea typeface="Times New Roman" panose="02020603050405020304" pitchFamily="18" charset="0"/>
                <a:cs typeface="Arial" panose="020B0604020202020204" pitchFamily="34" charset="0"/>
              </a:rPr>
              <a:t>termes</a:t>
            </a:r>
            <a:r>
              <a:rPr lang="en-US" sz="2800" dirty="0">
                <a:effectLst/>
                <a:latin typeface="Arial" panose="020B0604020202020204" pitchFamily="34" charset="0"/>
                <a:ea typeface="Times New Roman" panose="02020603050405020304" pitchFamily="18" charset="0"/>
                <a:cs typeface="Arial" panose="020B0604020202020204" pitchFamily="34" charset="0"/>
              </a:rPr>
              <a:t> de </a:t>
            </a:r>
            <a:r>
              <a:rPr lang="en-US" sz="2800" dirty="0" err="1">
                <a:effectLst/>
                <a:latin typeface="Arial" panose="020B0604020202020204" pitchFamily="34" charset="0"/>
                <a:ea typeface="Times New Roman" panose="02020603050405020304" pitchFamily="18" charset="0"/>
                <a:cs typeface="Arial" panose="020B0604020202020204" pitchFamily="34" charset="0"/>
              </a:rPr>
              <a:t>l’article</a:t>
            </a:r>
            <a:r>
              <a:rPr lang="en-US" sz="2800" dirty="0">
                <a:effectLst/>
                <a:latin typeface="Arial" panose="020B0604020202020204" pitchFamily="34" charset="0"/>
                <a:ea typeface="Times New Roman" panose="02020603050405020304" pitchFamily="18" charset="0"/>
                <a:cs typeface="Arial" panose="020B0604020202020204" pitchFamily="34" charset="0"/>
              </a:rPr>
              <a:t> 94 de la </a:t>
            </a:r>
            <a:r>
              <a:rPr lang="en-US" sz="2800" dirty="0" err="1">
                <a:effectLst/>
                <a:latin typeface="Arial" panose="020B0604020202020204" pitchFamily="34" charset="0"/>
                <a:ea typeface="Times New Roman" panose="02020603050405020304" pitchFamily="18" charset="0"/>
                <a:cs typeface="Arial" panose="020B0604020202020204" pitchFamily="34" charset="0"/>
              </a:rPr>
              <a:t>loi</a:t>
            </a:r>
            <a:r>
              <a:rPr lang="en-US" sz="2800" dirty="0">
                <a:effectLst/>
                <a:latin typeface="Arial" panose="020B0604020202020204" pitchFamily="34" charset="0"/>
                <a:ea typeface="Times New Roman" panose="02020603050405020304" pitchFamily="18" charset="0"/>
                <a:cs typeface="Arial" panose="020B0604020202020204" pitchFamily="34" charset="0"/>
              </a:rPr>
              <a:t>, le droit </a:t>
            </a:r>
            <a:r>
              <a:rPr lang="en-US" sz="2800" dirty="0" err="1">
                <a:effectLst/>
                <a:latin typeface="Arial" panose="020B0604020202020204" pitchFamily="34" charset="0"/>
                <a:ea typeface="Times New Roman" panose="02020603050405020304" pitchFamily="18" charset="0"/>
                <a:cs typeface="Arial" panose="020B0604020202020204" pitchFamily="34" charset="0"/>
              </a:rPr>
              <a:t>exclusif</a:t>
            </a:r>
            <a:r>
              <a:rPr lang="en-US" sz="2800" dirty="0">
                <a:effectLst/>
                <a:latin typeface="Arial" panose="020B0604020202020204" pitchFamily="34" charset="0"/>
                <a:ea typeface="Times New Roman" panose="02020603050405020304" pitchFamily="18" charset="0"/>
                <a:cs typeface="Arial" panose="020B0604020202020204" pitchFamily="34" charset="0"/>
              </a:rPr>
              <a:t> de </a:t>
            </a:r>
            <a:r>
              <a:rPr lang="en-US" sz="2800" dirty="0" err="1">
                <a:effectLst/>
                <a:latin typeface="Arial" panose="020B0604020202020204" pitchFamily="34" charset="0"/>
                <a:ea typeface="Times New Roman" panose="02020603050405020304" pitchFamily="18" charset="0"/>
                <a:cs typeface="Arial" panose="020B0604020202020204" pitchFamily="34" charset="0"/>
              </a:rPr>
              <a:t>prélever</a:t>
            </a:r>
            <a:r>
              <a:rPr lang="en-US" sz="2800" dirty="0">
                <a:effectLst/>
                <a:latin typeface="Arial" panose="020B0604020202020204" pitchFamily="34" charset="0"/>
                <a:ea typeface="Times New Roman" panose="02020603050405020304" pitchFamily="18" charset="0"/>
                <a:cs typeface="Arial" panose="020B0604020202020204" pitchFamily="34" charset="0"/>
              </a:rPr>
              <a:t> dans la zone </a:t>
            </a:r>
            <a:r>
              <a:rPr lang="en-US" sz="2800" dirty="0" err="1">
                <a:effectLst/>
                <a:latin typeface="Arial" panose="020B0604020202020204" pitchFamily="34" charset="0"/>
                <a:ea typeface="Times New Roman" panose="02020603050405020304" pitchFamily="18" charset="0"/>
                <a:cs typeface="Arial" panose="020B0604020202020204" pitchFamily="34" charset="0"/>
              </a:rPr>
              <a:t>concédée</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tous</a:t>
            </a:r>
            <a:r>
              <a:rPr lang="en-US" sz="2800" dirty="0">
                <a:effectLst/>
                <a:latin typeface="Arial" panose="020B0604020202020204" pitchFamily="34" charset="0"/>
                <a:ea typeface="Times New Roman" panose="02020603050405020304" pitchFamily="18" charset="0"/>
                <a:cs typeface="Arial" panose="020B0604020202020204" pitchFamily="34" charset="0"/>
              </a:rPr>
              <a:t> les </a:t>
            </a:r>
            <a:r>
              <a:rPr lang="en-US" sz="2800" dirty="0" err="1">
                <a:effectLst/>
                <a:latin typeface="Arial" panose="020B0604020202020204" pitchFamily="34" charset="0"/>
                <a:ea typeface="Times New Roman" panose="02020603050405020304" pitchFamily="18" charset="0"/>
                <a:cs typeface="Arial" panose="020B0604020202020204" pitchFamily="34" charset="0"/>
              </a:rPr>
              <a:t>bois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exploitables</a:t>
            </a:r>
            <a:r>
              <a:rPr lang="en-US" sz="2800" dirty="0">
                <a:effectLst/>
                <a:latin typeface="Arial" panose="020B0604020202020204" pitchFamily="34" charset="0"/>
                <a:ea typeface="Times New Roman" panose="02020603050405020304" pitchFamily="18" charset="0"/>
                <a:cs typeface="Arial" panose="020B0604020202020204" pitchFamily="34" charset="0"/>
              </a:rPr>
              <a:t> pour </a:t>
            </a:r>
            <a:r>
              <a:rPr lang="en-US" sz="2800" dirty="0" err="1">
                <a:effectLst/>
                <a:latin typeface="Arial" panose="020B0604020202020204" pitchFamily="34" charset="0"/>
                <a:ea typeface="Times New Roman" panose="02020603050405020304" pitchFamily="18" charset="0"/>
                <a:cs typeface="Arial" panose="020B0604020202020204" pitchFamily="34" charset="0"/>
              </a:rPr>
              <a:t>leur</a:t>
            </a:r>
            <a:r>
              <a:rPr lang="en-US" sz="2800" dirty="0">
                <a:effectLst/>
                <a:latin typeface="Arial" panose="020B0604020202020204" pitchFamily="34" charset="0"/>
                <a:ea typeface="Times New Roman" panose="02020603050405020304" pitchFamily="18" charset="0"/>
                <a:cs typeface="Arial" panose="020B0604020202020204" pitchFamily="34" charset="0"/>
              </a:rPr>
              <a:t> transformation locale et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leur</a:t>
            </a:r>
            <a:r>
              <a:rPr lang="en-US" sz="2800" dirty="0">
                <a:effectLst/>
                <a:latin typeface="Arial" panose="020B0604020202020204" pitchFamily="34" charset="0"/>
                <a:ea typeface="Times New Roman" panose="02020603050405020304" pitchFamily="18" charset="0"/>
                <a:cs typeface="Arial" panose="020B0604020202020204" pitchFamily="34" charset="0"/>
              </a:rPr>
              <a:t> exploitation. ;</a:t>
            </a:r>
            <a:endParaRPr lang="fr-FR" sz="2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fr-FR"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2800" dirty="0">
                <a:effectLst/>
                <a:latin typeface="Arial" panose="020B0604020202020204" pitchFamily="34" charset="0"/>
                <a:ea typeface="Times New Roman" panose="02020603050405020304" pitchFamily="18" charset="0"/>
                <a:cs typeface="Arial" panose="020B0604020202020204" pitchFamily="34" charset="0"/>
              </a:rPr>
              <a:t>Par </a:t>
            </a:r>
            <a:r>
              <a:rPr lang="en-US" sz="2800" dirty="0" err="1">
                <a:effectLst/>
                <a:latin typeface="Arial" panose="020B0604020202020204" pitchFamily="34" charset="0"/>
                <a:ea typeface="Times New Roman" panose="02020603050405020304" pitchFamily="18" charset="0"/>
                <a:cs typeface="Arial" panose="020B0604020202020204" pitchFamily="34" charset="0"/>
              </a:rPr>
              <a:t>ailleurs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l’article</a:t>
            </a:r>
            <a:r>
              <a:rPr lang="en-US" sz="2800" dirty="0">
                <a:effectLst/>
                <a:latin typeface="Arial" panose="020B0604020202020204" pitchFamily="34" charset="0"/>
                <a:ea typeface="Times New Roman" panose="02020603050405020304" pitchFamily="18" charset="0"/>
                <a:cs typeface="Arial" panose="020B0604020202020204" pitchFamily="34" charset="0"/>
              </a:rPr>
              <a:t> 109 de la </a:t>
            </a:r>
            <a:r>
              <a:rPr lang="en-US" sz="2800" dirty="0" err="1">
                <a:effectLst/>
                <a:latin typeface="Arial" panose="020B0604020202020204" pitchFamily="34" charset="0"/>
                <a:ea typeface="Times New Roman" panose="02020603050405020304" pitchFamily="18" charset="0"/>
                <a:cs typeface="Arial" panose="020B0604020202020204" pitchFamily="34" charset="0"/>
              </a:rPr>
              <a:t>loi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indique</a:t>
            </a:r>
            <a:r>
              <a:rPr lang="en-US" sz="2800" dirty="0">
                <a:effectLst/>
                <a:latin typeface="Arial" panose="020B0604020202020204" pitchFamily="34" charset="0"/>
                <a:ea typeface="Times New Roman" panose="02020603050405020304" pitchFamily="18" charset="0"/>
                <a:cs typeface="Arial" panose="020B0604020202020204" pitchFamily="34" charset="0"/>
              </a:rPr>
              <a:t> que </a:t>
            </a:r>
            <a:r>
              <a:rPr lang="en-US" sz="2800" dirty="0" err="1">
                <a:effectLst/>
                <a:latin typeface="Arial" panose="020B0604020202020204" pitchFamily="34" charset="0"/>
                <a:ea typeface="Times New Roman" panose="02020603050405020304" pitchFamily="18" charset="0"/>
                <a:cs typeface="Arial" panose="020B0604020202020204" pitchFamily="34" charset="0"/>
              </a:rPr>
              <a:t>l’Etat</a:t>
            </a:r>
            <a:r>
              <a:rPr lang="en-US" sz="2800" dirty="0">
                <a:effectLst/>
                <a:latin typeface="Arial" panose="020B0604020202020204" pitchFamily="34" charset="0"/>
                <a:ea typeface="Times New Roman" panose="02020603050405020304" pitchFamily="18" charset="0"/>
                <a:cs typeface="Arial" panose="020B0604020202020204" pitchFamily="34" charset="0"/>
              </a:rPr>
              <a:t> encourage la promotion de </a:t>
            </a:r>
            <a:r>
              <a:rPr lang="en-US" sz="2800" dirty="0" err="1">
                <a:effectLst/>
                <a:latin typeface="Arial" panose="020B0604020202020204" pitchFamily="34" charset="0"/>
                <a:ea typeface="Times New Roman" panose="02020603050405020304" pitchFamily="18" charset="0"/>
                <a:cs typeface="Arial" panose="020B0604020202020204" pitchFamily="34" charset="0"/>
              </a:rPr>
              <a:t>l’industrie</a:t>
            </a:r>
            <a:r>
              <a:rPr lang="en-US" sz="2800" dirty="0">
                <a:effectLst/>
                <a:latin typeface="Arial" panose="020B0604020202020204" pitchFamily="34" charset="0"/>
                <a:ea typeface="Times New Roman" panose="02020603050405020304" pitchFamily="18" charset="0"/>
                <a:cs typeface="Arial" panose="020B0604020202020204" pitchFamily="34" charset="0"/>
              </a:rPr>
              <a:t> de transformation locale </a:t>
            </a:r>
            <a:r>
              <a:rPr lang="en-US" sz="2800" dirty="0" err="1">
                <a:effectLst/>
                <a:latin typeface="Arial" panose="020B0604020202020204" pitchFamily="34" charset="0"/>
                <a:ea typeface="Times New Roman" panose="02020603050405020304" pitchFamily="18" charset="0"/>
                <a:cs typeface="Arial" panose="020B0604020202020204" pitchFamily="34" charset="0"/>
              </a:rPr>
              <a:t>en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vue</a:t>
            </a:r>
            <a:r>
              <a:rPr lang="en-US" sz="2800" dirty="0">
                <a:effectLst/>
                <a:latin typeface="Arial" panose="020B0604020202020204" pitchFamily="34" charset="0"/>
                <a:ea typeface="Times New Roman" panose="02020603050405020304" pitchFamily="18" charset="0"/>
                <a:cs typeface="Arial" panose="020B0604020202020204" pitchFamily="34" charset="0"/>
              </a:rPr>
              <a:t> de </a:t>
            </a:r>
            <a:r>
              <a:rPr lang="en-US" sz="2800" dirty="0" err="1">
                <a:effectLst/>
                <a:latin typeface="Arial" panose="020B0604020202020204" pitchFamily="34" charset="0"/>
                <a:ea typeface="Times New Roman" panose="02020603050405020304" pitchFamily="18" charset="0"/>
                <a:cs typeface="Arial" panose="020B0604020202020204" pitchFamily="34" charset="0"/>
              </a:rPr>
              <a:t>garantir</a:t>
            </a:r>
            <a:r>
              <a:rPr lang="en-US" sz="2800" dirty="0">
                <a:effectLst/>
                <a:latin typeface="Arial" panose="020B0604020202020204" pitchFamily="34" charset="0"/>
                <a:ea typeface="Times New Roman" panose="02020603050405020304" pitchFamily="18" charset="0"/>
                <a:cs typeface="Arial" panose="020B0604020202020204" pitchFamily="34" charset="0"/>
              </a:rPr>
              <a:t> la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valeur</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ajoutée</a:t>
            </a:r>
            <a:r>
              <a:rPr lang="en-US" sz="2800" dirty="0">
                <a:effectLst/>
                <a:latin typeface="Arial" panose="020B0604020202020204" pitchFamily="34" charset="0"/>
                <a:ea typeface="Times New Roman" panose="02020603050405020304" pitchFamily="18" charset="0"/>
                <a:cs typeface="Arial" panose="020B0604020202020204" pitchFamily="34" charset="0"/>
              </a:rPr>
              <a:t> du </a:t>
            </a:r>
            <a:r>
              <a:rPr lang="en-US" sz="2800" dirty="0" err="1">
                <a:effectLst/>
                <a:latin typeface="Arial" panose="020B0604020202020204" pitchFamily="34" charset="0"/>
                <a:ea typeface="Times New Roman" panose="02020603050405020304" pitchFamily="18" charset="0"/>
                <a:cs typeface="Arial" panose="020B0604020202020204" pitchFamily="34" charset="0"/>
              </a:rPr>
              <a:t>bois</a:t>
            </a:r>
            <a:r>
              <a:rPr lang="en-US" sz="2800" dirty="0">
                <a:effectLst/>
                <a:latin typeface="Arial" panose="020B0604020202020204" pitchFamily="34" charset="0"/>
                <a:ea typeface="Times New Roman" panose="02020603050405020304" pitchFamily="18" charset="0"/>
                <a:cs typeface="Arial" panose="020B0604020202020204" pitchFamily="34" charset="0"/>
              </a:rPr>
              <a:t> et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d’autres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produits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forestiers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possibilité</a:t>
            </a:r>
            <a:r>
              <a:rPr lang="en-US" sz="2800" b="1" dirty="0">
                <a:effectLst/>
                <a:latin typeface="Arial" panose="020B0604020202020204" pitchFamily="34" charset="0"/>
                <a:ea typeface="Times New Roman" panose="02020603050405020304" pitchFamily="18" charset="0"/>
                <a:cs typeface="Arial" panose="020B0604020202020204" pitchFamily="34" charset="0"/>
              </a:rPr>
              <a:t> pendant 10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ans</a:t>
            </a:r>
            <a:r>
              <a:rPr lang="en-US" sz="2800" b="1" dirty="0">
                <a:effectLst/>
                <a:latin typeface="Arial" panose="020B0604020202020204" pitchFamily="34" charset="0"/>
                <a:ea typeface="Times New Roman" panose="02020603050405020304" pitchFamily="18" charset="0"/>
                <a:cs typeface="Arial" panose="020B0604020202020204" pitchFamily="34" charset="0"/>
              </a:rPr>
              <a:t> à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compter</a:t>
            </a:r>
            <a:r>
              <a:rPr lang="en-US" sz="2800" b="1" dirty="0">
                <a:effectLst/>
                <a:latin typeface="Arial" panose="020B0604020202020204" pitchFamily="34" charset="0"/>
                <a:ea typeface="Times New Roman" panose="02020603050405020304" pitchFamily="18" charset="0"/>
                <a:cs typeface="Arial" panose="020B0604020202020204" pitchFamily="34" charset="0"/>
              </a:rPr>
              <a:t> de la date de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démarrage</a:t>
            </a:r>
            <a:r>
              <a:rPr lang="en-US" sz="2800" b="1" dirty="0">
                <a:effectLst/>
                <a:latin typeface="Arial" panose="020B0604020202020204" pitchFamily="34" charset="0"/>
                <a:ea typeface="Times New Roman" panose="02020603050405020304" pitchFamily="18" charset="0"/>
                <a:cs typeface="Arial" panose="020B0604020202020204" pitchFamily="34" charset="0"/>
              </a:rPr>
              <a:t> de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l’exploitation</a:t>
            </a:r>
            <a:r>
              <a:rPr lang="en-US" sz="2800" b="1"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d’exporter</a:t>
            </a:r>
            <a:r>
              <a:rPr lang="en-US" sz="2800" b="1" dirty="0">
                <a:effectLst/>
                <a:latin typeface="Arial" panose="020B0604020202020204" pitchFamily="34" charset="0"/>
                <a:ea typeface="Times New Roman" panose="02020603050405020304" pitchFamily="18" charset="0"/>
                <a:cs typeface="Arial" panose="020B0604020202020204" pitchFamily="34" charset="0"/>
              </a:rPr>
              <a:t> des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bois</a:t>
            </a:r>
            <a:r>
              <a:rPr lang="en-US" sz="2800" b="1" dirty="0">
                <a:effectLst/>
                <a:latin typeface="Arial" panose="020B0604020202020204" pitchFamily="34" charset="0"/>
                <a:ea typeface="Times New Roman" panose="02020603050405020304" pitchFamily="18" charset="0"/>
                <a:cs typeface="Arial" panose="020B0604020202020204" pitchFamily="34" charset="0"/>
              </a:rPr>
              <a:t> sous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forme</a:t>
            </a:r>
            <a:r>
              <a:rPr lang="en-US" sz="2800" b="1" dirty="0">
                <a:effectLst/>
                <a:latin typeface="Arial" panose="020B0604020202020204" pitchFamily="34" charset="0"/>
                <a:ea typeface="Times New Roman" panose="02020603050405020304" pitchFamily="18" charset="0"/>
                <a:cs typeface="Arial" panose="020B0604020202020204" pitchFamily="34" charset="0"/>
              </a:rPr>
              <a:t> de grumes,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moyennant</a:t>
            </a:r>
            <a:r>
              <a:rPr lang="en-US" sz="2800" b="1" dirty="0">
                <a:effectLst/>
                <a:latin typeface="Arial" panose="020B0604020202020204" pitchFamily="34" charset="0"/>
                <a:ea typeface="Times New Roman" panose="02020603050405020304" pitchFamily="18" charset="0"/>
                <a:cs typeface="Arial" panose="020B0604020202020204" pitchFamily="34" charset="0"/>
              </a:rPr>
              <a:t> un quota ne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dépassant</a:t>
            </a:r>
            <a:r>
              <a:rPr lang="en-US" sz="2800" b="1" dirty="0">
                <a:effectLst/>
                <a:latin typeface="Arial" panose="020B0604020202020204" pitchFamily="34" charset="0"/>
                <a:ea typeface="Times New Roman" panose="02020603050405020304" pitchFamily="18" charset="0"/>
                <a:cs typeface="Arial" panose="020B0604020202020204" pitchFamily="34" charset="0"/>
              </a:rPr>
              <a:t> pas 30 % de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leur</a:t>
            </a:r>
            <a:r>
              <a:rPr lang="en-US" sz="2800" b="1" dirty="0">
                <a:effectLst/>
                <a:latin typeface="Arial" panose="020B0604020202020204" pitchFamily="34" charset="0"/>
                <a:ea typeface="Times New Roman" panose="02020603050405020304" pitchFamily="18" charset="0"/>
                <a:cs typeface="Arial" panose="020B0604020202020204" pitchFamily="34" charset="0"/>
              </a:rPr>
              <a:t> production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totale</a:t>
            </a:r>
            <a:r>
              <a:rPr lang="en-US" sz="2800" b="1"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annuelle</a:t>
            </a:r>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fr-FR" sz="2800" dirty="0">
              <a:effectLst/>
              <a:latin typeface="Arial" panose="020B0604020202020204" pitchFamily="34" charset="0"/>
              <a:ea typeface="Times New Roman" panose="02020603050405020304" pitchFamily="18" charset="0"/>
              <a:cs typeface="Arial" panose="020B0604020202020204" pitchFamily="34" charset="0"/>
            </a:endParaRPr>
          </a:p>
          <a:p>
            <a:endParaRPr lang="fr-FR" dirty="0"/>
          </a:p>
        </p:txBody>
      </p:sp>
    </p:spTree>
    <p:extLst>
      <p:ext uri="{BB962C8B-B14F-4D97-AF65-F5344CB8AC3E}">
        <p14:creationId xmlns:p14="http://schemas.microsoft.com/office/powerpoint/2010/main" val="242229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35036-C795-9EA2-0C11-5AA8E61ABA7E}"/>
              </a:ext>
            </a:extLst>
          </p:cNvPr>
          <p:cNvSpPr>
            <a:spLocks noGrp="1"/>
          </p:cNvSpPr>
          <p:nvPr>
            <p:ph type="title"/>
          </p:nvPr>
        </p:nvSpPr>
        <p:spPr>
          <a:xfrm>
            <a:off x="677334" y="419100"/>
            <a:ext cx="8596668" cy="825500"/>
          </a:xfrm>
        </p:spPr>
        <p:txBody>
          <a:bodyPr/>
          <a:lstStyle/>
          <a:p>
            <a:pPr algn="ctr"/>
            <a:r>
              <a:rPr lang="fr-FR" b="1" dirty="0">
                <a:latin typeface="Arial" panose="020B0604020202020204" pitchFamily="34" charset="0"/>
                <a:cs typeface="Arial" panose="020B0604020202020204" pitchFamily="34" charset="0"/>
              </a:rPr>
              <a:t>Observations</a:t>
            </a:r>
          </a:p>
        </p:txBody>
      </p:sp>
      <p:sp>
        <p:nvSpPr>
          <p:cNvPr id="3" name="Espace réservé du contenu 2">
            <a:extLst>
              <a:ext uri="{FF2B5EF4-FFF2-40B4-BE49-F238E27FC236}">
                <a16:creationId xmlns:a16="http://schemas.microsoft.com/office/drawing/2014/main" id="{22579D84-B3C9-5AAC-204C-063CF93FA105}"/>
              </a:ext>
            </a:extLst>
          </p:cNvPr>
          <p:cNvSpPr>
            <a:spLocks noGrp="1"/>
          </p:cNvSpPr>
          <p:nvPr>
            <p:ph idx="1"/>
          </p:nvPr>
        </p:nvSpPr>
        <p:spPr>
          <a:xfrm>
            <a:off x="0" y="1397000"/>
            <a:ext cx="12192000" cy="5461000"/>
          </a:xfrm>
        </p:spPr>
        <p:txBody>
          <a:bodyPr>
            <a:normAutofit lnSpcReduction="10000"/>
          </a:bodyPr>
          <a:lstStyle/>
          <a:p>
            <a:r>
              <a:rPr lang="fr-FR" sz="4000" dirty="0">
                <a:latin typeface="Arial" panose="020B0604020202020204" pitchFamily="34" charset="0"/>
                <a:cs typeface="Arial" panose="020B0604020202020204" pitchFamily="34" charset="0"/>
              </a:rPr>
              <a:t>Des législations très différentes ;</a:t>
            </a:r>
          </a:p>
          <a:p>
            <a:r>
              <a:rPr lang="fr-FR" sz="4000" dirty="0">
                <a:latin typeface="Arial" panose="020B0604020202020204" pitchFamily="34" charset="0"/>
                <a:cs typeface="Arial" panose="020B0604020202020204" pitchFamily="34" charset="0"/>
              </a:rPr>
              <a:t>Des avancées en matière d’interdiction  d’exportation de grumes ;</a:t>
            </a:r>
          </a:p>
          <a:p>
            <a:r>
              <a:rPr lang="fr-FR" sz="4000" dirty="0">
                <a:latin typeface="Arial" panose="020B0604020202020204" pitchFamily="34" charset="0"/>
                <a:cs typeface="Arial" panose="020B0604020202020204" pitchFamily="34" charset="0"/>
              </a:rPr>
              <a:t>Quelques ouvertures en matière de ZES ;</a:t>
            </a:r>
          </a:p>
          <a:p>
            <a:r>
              <a:rPr lang="fr-FR" sz="4000" dirty="0">
                <a:latin typeface="Arial" panose="020B0604020202020204" pitchFamily="34" charset="0"/>
                <a:cs typeface="Arial" panose="020B0604020202020204" pitchFamily="34" charset="0"/>
              </a:rPr>
              <a:t>Un principe de transformation au plan local affirmé ; mais des interrogations s’agissant de la possibilité de se limiter à des premières transformations ;</a:t>
            </a:r>
          </a:p>
          <a:p>
            <a:r>
              <a:rPr lang="fr-FR" sz="4000" dirty="0">
                <a:latin typeface="Arial" panose="020B0604020202020204" pitchFamily="34" charset="0"/>
                <a:cs typeface="Arial" panose="020B0604020202020204" pitchFamily="34" charset="0"/>
              </a:rPr>
              <a:t>La législation de RDC en retard….</a:t>
            </a:r>
          </a:p>
          <a:p>
            <a:endParaRPr lang="fr-FR" dirty="0"/>
          </a:p>
        </p:txBody>
      </p:sp>
    </p:spTree>
    <p:extLst>
      <p:ext uri="{BB962C8B-B14F-4D97-AF65-F5344CB8AC3E}">
        <p14:creationId xmlns:p14="http://schemas.microsoft.com/office/powerpoint/2010/main" val="330956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83F21-BC9B-EEB9-3A92-A7D9A641140A}"/>
              </a:ext>
            </a:extLst>
          </p:cNvPr>
          <p:cNvSpPr>
            <a:spLocks noGrp="1"/>
          </p:cNvSpPr>
          <p:nvPr>
            <p:ph type="title"/>
          </p:nvPr>
        </p:nvSpPr>
        <p:spPr>
          <a:xfrm>
            <a:off x="330200" y="266700"/>
            <a:ext cx="11645900" cy="1074420"/>
          </a:xfrm>
        </p:spPr>
        <p:txBody>
          <a:bodyPr>
            <a:normAutofit fontScale="90000"/>
          </a:bodyPr>
          <a:lstStyle/>
          <a:p>
            <a:pPr algn="ctr"/>
            <a:r>
              <a:rPr lang="fr-FR" b="1" dirty="0">
                <a:latin typeface="Arial" panose="020B0604020202020204" pitchFamily="34" charset="0"/>
                <a:cs typeface="Arial" panose="020B0604020202020204" pitchFamily="34" charset="0"/>
              </a:rPr>
              <a:t>Les modalités de développement des chaînes de valeur</a:t>
            </a:r>
            <a:br>
              <a:rPr lang="fr-FR" b="1"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Annexes 13, 14 et 15</a:t>
            </a:r>
          </a:p>
        </p:txBody>
      </p:sp>
      <p:sp>
        <p:nvSpPr>
          <p:cNvPr id="3" name="Espace réservé du contenu 2">
            <a:extLst>
              <a:ext uri="{FF2B5EF4-FFF2-40B4-BE49-F238E27FC236}">
                <a16:creationId xmlns:a16="http://schemas.microsoft.com/office/drawing/2014/main" id="{6E03EC0F-9032-E213-4D44-64621801480D}"/>
              </a:ext>
            </a:extLst>
          </p:cNvPr>
          <p:cNvSpPr>
            <a:spLocks noGrp="1"/>
          </p:cNvSpPr>
          <p:nvPr>
            <p:ph idx="1"/>
          </p:nvPr>
        </p:nvSpPr>
        <p:spPr>
          <a:xfrm>
            <a:off x="0" y="1498600"/>
            <a:ext cx="12192000" cy="5232400"/>
          </a:xfrm>
        </p:spPr>
        <p:txBody>
          <a:bodyPr>
            <a:noAutofit/>
          </a:bodyPr>
          <a:lstStyle/>
          <a:p>
            <a:r>
              <a:rPr lang="fr-FR" sz="2200" dirty="0">
                <a:latin typeface="Arial" panose="020B0604020202020204" pitchFamily="34" charset="0"/>
                <a:cs typeface="Arial" panose="020B0604020202020204" pitchFamily="34" charset="0"/>
              </a:rPr>
              <a:t>Le temps dévolu à cette formation ne permet pas de rentrer dans un examen approfondi de cette problématique ;</a:t>
            </a:r>
          </a:p>
          <a:p>
            <a:r>
              <a:rPr lang="fr-FR" sz="2200" dirty="0">
                <a:latin typeface="Arial" panose="020B0604020202020204" pitchFamily="34" charset="0"/>
                <a:cs typeface="Arial" panose="020B0604020202020204" pitchFamily="34" charset="0"/>
              </a:rPr>
              <a:t>Il est souvent affirmé que les ZES se caractérise par la mise ne œuvre d’un </a:t>
            </a:r>
            <a:r>
              <a:rPr lang="fr-FR" sz="2200" dirty="0" err="1">
                <a:latin typeface="Arial" panose="020B0604020202020204" pitchFamily="34" charset="0"/>
                <a:cs typeface="Arial" panose="020B0604020202020204" pitchFamily="34" charset="0"/>
              </a:rPr>
              <a:t>éco-système</a:t>
            </a:r>
            <a:r>
              <a:rPr lang="fr-FR" sz="2200" dirty="0">
                <a:latin typeface="Arial" panose="020B0604020202020204" pitchFamily="34" charset="0"/>
                <a:cs typeface="Arial" panose="020B0604020202020204" pitchFamily="34" charset="0"/>
              </a:rPr>
              <a:t> ;</a:t>
            </a:r>
          </a:p>
          <a:p>
            <a:r>
              <a:rPr lang="fr-FR" sz="2200" dirty="0">
                <a:latin typeface="Arial" panose="020B0604020202020204" pitchFamily="34" charset="0"/>
                <a:cs typeface="Arial" panose="020B0604020202020204" pitchFamily="34" charset="0"/>
              </a:rPr>
              <a:t>Mais on ne peut parler de chaînes de valeur sans évoquer les filières. Cette problématique sera revue lors de la session dédiée aux études de faisabilité ;</a:t>
            </a:r>
          </a:p>
          <a:p>
            <a:r>
              <a:rPr lang="fr-FR" sz="2200" dirty="0">
                <a:latin typeface="Arial" panose="020B0604020202020204" pitchFamily="34" charset="0"/>
                <a:cs typeface="Arial" panose="020B0604020202020204" pitchFamily="34" charset="0"/>
              </a:rPr>
              <a:t>Il est ici plus particulièrement souligné qu’un des éléments essentiels de cet écosystème est l’intégration en amont des filières dont la structuration et le développement est essentiel comme élément de contribution au succès de la ZES, mais aussi comme élément de transformation économique des territoires ;</a:t>
            </a:r>
          </a:p>
          <a:p>
            <a:r>
              <a:rPr lang="fr-FR" sz="2200" dirty="0">
                <a:latin typeface="Arial" panose="020B0604020202020204" pitchFamily="34" charset="0"/>
                <a:cs typeface="Arial" panose="020B0604020202020204" pitchFamily="34" charset="0"/>
              </a:rPr>
              <a:t>Les ZES ne peuvent être des espaces « hors sol » simplement dédié à l’exportation  des matières premières ;</a:t>
            </a:r>
          </a:p>
          <a:p>
            <a:r>
              <a:rPr lang="fr-FR" sz="2200" dirty="0">
                <a:latin typeface="Arial" panose="020B0604020202020204" pitchFamily="34" charset="0"/>
                <a:cs typeface="Arial" panose="020B0604020202020204" pitchFamily="34" charset="0"/>
              </a:rPr>
              <a:t>Il sera à ce stade simplement proposé aux participants des éléments de référence pour approfondir leur connaissance.</a:t>
            </a:r>
          </a:p>
        </p:txBody>
      </p:sp>
    </p:spTree>
    <p:extLst>
      <p:ext uri="{BB962C8B-B14F-4D97-AF65-F5344CB8AC3E}">
        <p14:creationId xmlns:p14="http://schemas.microsoft.com/office/powerpoint/2010/main" val="2867267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160D7-2AB2-7D18-3946-E69BCD6B4873}"/>
              </a:ext>
            </a:extLst>
          </p:cNvPr>
          <p:cNvSpPr>
            <a:spLocks noGrp="1"/>
          </p:cNvSpPr>
          <p:nvPr>
            <p:ph type="title"/>
          </p:nvPr>
        </p:nvSpPr>
        <p:spPr>
          <a:xfrm>
            <a:off x="677334" y="609600"/>
            <a:ext cx="10714566" cy="1320800"/>
          </a:xfrm>
        </p:spPr>
        <p:txBody>
          <a:bodyPr/>
          <a:lstStyle/>
          <a:p>
            <a:pPr algn="ctr"/>
            <a:r>
              <a:rPr lang="fr-FR" sz="3600" b="1" dirty="0">
                <a:latin typeface="Times New Roman" panose="02020603050405020304" pitchFamily="18" charset="0"/>
                <a:cs typeface="Times New Roman" panose="02020603050405020304" pitchFamily="18" charset="0"/>
              </a:rPr>
              <a:t>MERCI POUR VOTRE ATTENTION</a:t>
            </a:r>
            <a:endParaRPr lang="fr-FR" dirty="0"/>
          </a:p>
        </p:txBody>
      </p:sp>
      <p:sp>
        <p:nvSpPr>
          <p:cNvPr id="3" name="Espace réservé du contenu 2">
            <a:extLst>
              <a:ext uri="{FF2B5EF4-FFF2-40B4-BE49-F238E27FC236}">
                <a16:creationId xmlns:a16="http://schemas.microsoft.com/office/drawing/2014/main" id="{A34207E2-FFA2-B911-E5C3-F62B04AAFE81}"/>
              </a:ext>
            </a:extLst>
          </p:cNvPr>
          <p:cNvSpPr>
            <a:spLocks noGrp="1"/>
          </p:cNvSpPr>
          <p:nvPr>
            <p:ph idx="1"/>
          </p:nvPr>
        </p:nvSpPr>
        <p:spPr>
          <a:xfrm>
            <a:off x="578225" y="2151529"/>
            <a:ext cx="10919010" cy="4222378"/>
          </a:xfrm>
        </p:spPr>
        <p:txBody>
          <a:bodyPr/>
          <a:lstStyle/>
          <a:p>
            <a:pPr algn="ctr"/>
            <a:r>
              <a:rPr lang="fr-FR" sz="3200" b="1" dirty="0">
                <a:solidFill>
                  <a:schemeClr val="tx1"/>
                </a:solidFill>
                <a:latin typeface="Times New Roman" panose="02020603050405020304" pitchFamily="18" charset="0"/>
                <a:cs typeface="Times New Roman" panose="02020603050405020304" pitchFamily="18" charset="0"/>
              </a:rPr>
              <a:t>CABINET FRANCOIS SERRES</a:t>
            </a:r>
          </a:p>
          <a:p>
            <a:pPr algn="ctr"/>
            <a:r>
              <a:rPr lang="fr-FR" sz="3200" b="1" dirty="0">
                <a:solidFill>
                  <a:schemeClr val="tx1"/>
                </a:solidFill>
                <a:latin typeface="Times New Roman" panose="02020603050405020304" pitchFamily="18" charset="0"/>
                <a:cs typeface="Times New Roman" panose="02020603050405020304" pitchFamily="18" charset="0"/>
              </a:rPr>
              <a:t>222, BD SAINT GERMAIN, 75007 PARIS</a:t>
            </a:r>
          </a:p>
          <a:p>
            <a:pPr algn="ctr"/>
            <a:r>
              <a:rPr lang="fr-FR" sz="3200" b="1" dirty="0">
                <a:solidFill>
                  <a:schemeClr val="tx1"/>
                </a:solidFill>
                <a:latin typeface="Times New Roman" panose="02020603050405020304" pitchFamily="18" charset="0"/>
                <a:cs typeface="Times New Roman" panose="02020603050405020304" pitchFamily="18" charset="0"/>
              </a:rPr>
              <a:t>+33.1.42.60.04.55</a:t>
            </a:r>
          </a:p>
          <a:p>
            <a:pPr algn="ctr"/>
            <a:r>
              <a:rPr lang="fr-FR" sz="3200" b="1" dirty="0">
                <a:solidFill>
                  <a:schemeClr val="tx1"/>
                </a:solidFill>
                <a:latin typeface="Times New Roman" panose="02020603050405020304" pitchFamily="18" charset="0"/>
                <a:cs typeface="Times New Roman" panose="02020603050405020304" pitchFamily="18" charset="0"/>
              </a:rPr>
              <a:t>+225.07.48.02.45.98 (WhatsApp)</a:t>
            </a:r>
          </a:p>
          <a:p>
            <a:pPr algn="ctr"/>
            <a:r>
              <a:rPr lang="fr-FR" sz="3200" b="1"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francoisserres104@hotmail.com</a:t>
            </a:r>
            <a:endParaRPr lang="fr-FR" sz="3200" b="1" dirty="0">
              <a:solidFill>
                <a:schemeClr val="tx1"/>
              </a:solidFill>
              <a:latin typeface="Times New Roman" panose="02020603050405020304" pitchFamily="18" charset="0"/>
              <a:cs typeface="Times New Roman" panose="02020603050405020304" pitchFamily="18" charset="0"/>
            </a:endParaRPr>
          </a:p>
          <a:p>
            <a:pPr algn="ctr"/>
            <a:r>
              <a:rPr lang="fr-FR" sz="3200" b="1" dirty="0">
                <a:solidFill>
                  <a:schemeClr val="tx1"/>
                </a:solidFill>
                <a:latin typeface="Times New Roman" panose="02020603050405020304" pitchFamily="18" charset="0"/>
                <a:cs typeface="Times New Roman" panose="02020603050405020304" pitchFamily="18" charset="0"/>
              </a:rPr>
              <a:t>Site : cabinetfrancoisserres.com</a:t>
            </a:r>
          </a:p>
          <a:p>
            <a:endParaRPr lang="fr-FR" dirty="0"/>
          </a:p>
        </p:txBody>
      </p:sp>
    </p:spTree>
    <p:extLst>
      <p:ext uri="{BB962C8B-B14F-4D97-AF65-F5344CB8AC3E}">
        <p14:creationId xmlns:p14="http://schemas.microsoft.com/office/powerpoint/2010/main" val="39462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8423DC-3E50-297E-D0F0-16D83390B81E}"/>
              </a:ext>
            </a:extLst>
          </p:cNvPr>
          <p:cNvSpPr>
            <a:spLocks noGrp="1"/>
          </p:cNvSpPr>
          <p:nvPr>
            <p:ph type="title"/>
          </p:nvPr>
        </p:nvSpPr>
        <p:spPr>
          <a:xfrm>
            <a:off x="431800" y="228600"/>
            <a:ext cx="11468100" cy="723900"/>
          </a:xfrm>
        </p:spPr>
        <p:txBody>
          <a:bodyPr>
            <a:normAutofit fontScale="90000"/>
          </a:bodyPr>
          <a:lstStyle/>
          <a:p>
            <a:pPr algn="ctr"/>
            <a:r>
              <a:rPr lang="fr-FR" sz="3600" b="1" kern="0" dirty="0">
                <a:effectLst/>
                <a:latin typeface="Arial" panose="020B0604020202020204" pitchFamily="34" charset="0"/>
                <a:ea typeface="DengXian" panose="02010600030101010101" pitchFamily="2" charset="-122"/>
                <a:cs typeface="Arial" panose="020B0604020202020204" pitchFamily="34" charset="0"/>
              </a:rPr>
              <a:t>Défis en termes d’infrastructures et de services collectifs </a:t>
            </a:r>
            <a:br>
              <a:rPr lang="fr-FR" sz="3600" b="1" kern="0" dirty="0">
                <a:effectLst/>
                <a:latin typeface="Arial" panose="020B0604020202020204" pitchFamily="34" charset="0"/>
                <a:ea typeface="DengXian" panose="02010600030101010101" pitchFamily="2" charset="-122"/>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55333B7F-21EC-80D8-40CC-ECB5C1DD9DEA}"/>
              </a:ext>
            </a:extLst>
          </p:cNvPr>
          <p:cNvSpPr>
            <a:spLocks noGrp="1"/>
          </p:cNvSpPr>
          <p:nvPr>
            <p:ph idx="1"/>
          </p:nvPr>
        </p:nvSpPr>
        <p:spPr>
          <a:xfrm>
            <a:off x="0" y="952500"/>
            <a:ext cx="12192000" cy="5791200"/>
          </a:xfrm>
        </p:spPr>
        <p:txBody>
          <a:bodyPr>
            <a:noAutofit/>
          </a:bodyPr>
          <a:lstStyle/>
          <a:p>
            <a:r>
              <a:rPr lang="fr-FR" sz="2400" dirty="0">
                <a:latin typeface="Arial" panose="020B0604020202020204" pitchFamily="34" charset="0"/>
                <a:cs typeface="Arial" panose="020B0604020202020204" pitchFamily="34" charset="0"/>
              </a:rPr>
              <a:t>L’un des points majeurs de retard dans le développement des ZES a trait à l’absence d’implications des Etats dans le </a:t>
            </a:r>
            <a:r>
              <a:rPr lang="fr-FR" sz="2400" b="1" dirty="0">
                <a:latin typeface="Arial" panose="020B0604020202020204" pitchFamily="34" charset="0"/>
                <a:cs typeface="Arial" panose="020B0604020202020204" pitchFamily="34" charset="0"/>
              </a:rPr>
              <a:t>développement des infrastructures </a:t>
            </a:r>
            <a:r>
              <a:rPr lang="fr-FR" sz="2400" dirty="0">
                <a:latin typeface="Arial" panose="020B0604020202020204" pitchFamily="34" charset="0"/>
                <a:cs typeface="Arial" panose="020B0604020202020204" pitchFamily="34" charset="0"/>
              </a:rPr>
              <a:t>hors site, laissant libre court à l’initiative privée, aux offres spontanées et se traduisant par un affaiblissement dans les négociations et partant une </a:t>
            </a:r>
            <a:r>
              <a:rPr lang="fr-FR" sz="2400" b="1" dirty="0">
                <a:latin typeface="Arial" panose="020B0604020202020204" pitchFamily="34" charset="0"/>
                <a:cs typeface="Arial" panose="020B0604020202020204" pitchFamily="34" charset="0"/>
              </a:rPr>
              <a:t>perte de souveraineté </a:t>
            </a:r>
            <a:r>
              <a:rPr lang="fr-FR" sz="2400" dirty="0">
                <a:latin typeface="Arial" panose="020B0604020202020204" pitchFamily="34" charset="0"/>
                <a:cs typeface="Arial" panose="020B0604020202020204" pitchFamily="34" charset="0"/>
              </a:rPr>
              <a:t>dans les modalités de développement des ZES en conformité avec les objectifs de la politique industrielle ; </a:t>
            </a:r>
          </a:p>
          <a:p>
            <a:r>
              <a:rPr lang="fr-FR" sz="2400" dirty="0">
                <a:latin typeface="Arial" panose="020B0604020202020204" pitchFamily="34" charset="0"/>
                <a:cs typeface="Arial" panose="020B0604020202020204" pitchFamily="34" charset="0"/>
              </a:rPr>
              <a:t>C’est d’autant plus problématique que ces engagements des Etats sont souvent affirmés dans les politiques industrielles (</a:t>
            </a:r>
            <a:r>
              <a:rPr lang="fr-FR" sz="2400" b="1" dirty="0">
                <a:latin typeface="Arial" panose="020B0604020202020204" pitchFamily="34" charset="0"/>
                <a:cs typeface="Arial" panose="020B0604020202020204" pitchFamily="34" charset="0"/>
              </a:rPr>
              <a:t>RDC</a:t>
            </a:r>
            <a:r>
              <a:rPr lang="fr-FR" sz="2400" dirty="0">
                <a:latin typeface="Arial" panose="020B0604020202020204" pitchFamily="34" charset="0"/>
                <a:cs typeface="Arial" panose="020B0604020202020204" pitchFamily="34" charset="0"/>
              </a:rPr>
              <a:t> : </a:t>
            </a:r>
            <a:r>
              <a:rPr lang="fr-FR" sz="2400" b="1" dirty="0">
                <a:latin typeface="Arial" panose="020B0604020202020204" pitchFamily="34" charset="0"/>
                <a:cs typeface="Arial" panose="020B0604020202020204" pitchFamily="34" charset="0"/>
              </a:rPr>
              <a:t>Plan directeur d’industrialisation) ;</a:t>
            </a:r>
          </a:p>
          <a:p>
            <a:r>
              <a:rPr lang="fr-FR" sz="2400" b="1" dirty="0">
                <a:latin typeface="Arial" panose="020B0604020202020204" pitchFamily="34" charset="0"/>
                <a:cs typeface="Arial" panose="020B0604020202020204" pitchFamily="34" charset="0"/>
              </a:rPr>
              <a:t>« Le développement des activités économiques exige des infrastructures de diverses natures et celles-ci doivent être rendues disponibles par l’Etat qui peut les financer seul ou en faisant recours aux PPP. </a:t>
            </a:r>
            <a:r>
              <a:rPr lang="fr-FR" sz="2400" b="1" u="sng" dirty="0">
                <a:latin typeface="Arial" panose="020B0604020202020204" pitchFamily="34" charset="0"/>
                <a:cs typeface="Arial" panose="020B0604020202020204" pitchFamily="34" charset="0"/>
              </a:rPr>
              <a:t>Mais sans moyens, l’Etat ne peut rien</a:t>
            </a:r>
            <a:r>
              <a:rPr lang="fr-FR" sz="2400" b="1" dirty="0">
                <a:latin typeface="Arial" panose="020B0604020202020204" pitchFamily="34" charset="0"/>
                <a:cs typeface="Arial" panose="020B0604020202020204" pitchFamily="34" charset="0"/>
              </a:rPr>
              <a:t>. Recommandations : Promouvoir un fonds de développement des infrastructures nécessaires à l’éclosion des zones économiques spéciales en rétrocédant des quotités des fonds destinés au FONER et au FPI pour les coupler avec des PPP ».</a:t>
            </a:r>
          </a:p>
        </p:txBody>
      </p:sp>
    </p:spTree>
    <p:extLst>
      <p:ext uri="{BB962C8B-B14F-4D97-AF65-F5344CB8AC3E}">
        <p14:creationId xmlns:p14="http://schemas.microsoft.com/office/powerpoint/2010/main" val="329955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06E9-164D-A300-C9D0-7570EB6A69D6}"/>
              </a:ext>
            </a:extLst>
          </p:cNvPr>
          <p:cNvSpPr>
            <a:spLocks noGrp="1"/>
          </p:cNvSpPr>
          <p:nvPr>
            <p:ph type="title"/>
          </p:nvPr>
        </p:nvSpPr>
        <p:spPr>
          <a:xfrm>
            <a:off x="121920" y="254000"/>
            <a:ext cx="11932920" cy="1130300"/>
          </a:xfrm>
        </p:spPr>
        <p:txBody>
          <a:bodyPr>
            <a:normAutofit fontScale="90000"/>
          </a:bodyPr>
          <a:lstStyle/>
          <a:p>
            <a:pPr algn="ctr"/>
            <a:r>
              <a:rPr lang="fr-FR" sz="3600" b="1" kern="0" dirty="0">
                <a:effectLst/>
                <a:latin typeface="Arial" panose="020B0604020202020204" pitchFamily="34" charset="0"/>
                <a:ea typeface="DengXian" panose="02010600030101010101" pitchFamily="2" charset="-122"/>
                <a:cs typeface="Arial" panose="020B0604020202020204" pitchFamily="34" charset="0"/>
              </a:rPr>
              <a:t>Défis en termes d’infrastructures et de services collectifs et logistiques </a:t>
            </a:r>
            <a:br>
              <a:rPr lang="fr-FR" sz="3600" b="1" kern="0" dirty="0">
                <a:effectLst/>
                <a:latin typeface="Arial" panose="020B0604020202020204" pitchFamily="34" charset="0"/>
                <a:ea typeface="DengXian" panose="02010600030101010101" pitchFamily="2" charset="-122"/>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272E3880-9CD5-4C25-9C50-1CB4752F53FB}"/>
              </a:ext>
            </a:extLst>
          </p:cNvPr>
          <p:cNvSpPr>
            <a:spLocks noGrp="1"/>
          </p:cNvSpPr>
          <p:nvPr>
            <p:ph idx="1"/>
          </p:nvPr>
        </p:nvSpPr>
        <p:spPr>
          <a:xfrm>
            <a:off x="0" y="1549400"/>
            <a:ext cx="12192000" cy="5308600"/>
          </a:xfrm>
        </p:spPr>
        <p:txBody>
          <a:bodyPr>
            <a:normAutofit fontScale="92500"/>
          </a:bodyPr>
          <a:lstStyle/>
          <a:p>
            <a:r>
              <a:rPr lang="fr-FR" sz="2800" b="1" dirty="0">
                <a:latin typeface="Arial" panose="020B0604020202020204" pitchFamily="34" charset="0"/>
                <a:cs typeface="Arial" panose="020B0604020202020204" pitchFamily="34" charset="0"/>
              </a:rPr>
              <a:t>Exemples de difficultés en matière d’infrastructures :</a:t>
            </a:r>
          </a:p>
          <a:p>
            <a:pPr lvl="1">
              <a:buFont typeface="Wingdings" panose="05000000000000000000" pitchFamily="2" charset="2"/>
              <a:buChar char="q"/>
            </a:pPr>
            <a:r>
              <a:rPr lang="it-IT" sz="2800" b="1" dirty="0">
                <a:latin typeface="Arial" panose="020B0604020202020204" pitchFamily="34" charset="0"/>
                <a:cs typeface="Arial" panose="020B0604020202020204" pitchFamily="34" charset="0"/>
              </a:rPr>
              <a:t>Zone </a:t>
            </a:r>
            <a:r>
              <a:rPr lang="it-IT" sz="2800" b="1" dirty="0" err="1">
                <a:latin typeface="Arial" panose="020B0604020202020204" pitchFamily="34" charset="0"/>
                <a:cs typeface="Arial" panose="020B0604020202020204" pitchFamily="34" charset="0"/>
              </a:rPr>
              <a:t>économique</a:t>
            </a:r>
            <a:r>
              <a:rPr lang="it-IT" sz="2800" b="1" dirty="0">
                <a:latin typeface="Arial" panose="020B0604020202020204" pitchFamily="34" charset="0"/>
                <a:cs typeface="Arial" panose="020B0604020202020204" pitchFamily="34" charset="0"/>
              </a:rPr>
              <a:t> </a:t>
            </a:r>
            <a:r>
              <a:rPr lang="it-IT" sz="2800" b="1" dirty="0" err="1">
                <a:latin typeface="Arial" panose="020B0604020202020204" pitchFamily="34" charset="0"/>
                <a:cs typeface="Arial" panose="020B0604020202020204" pitchFamily="34" charset="0"/>
              </a:rPr>
              <a:t>spéciale</a:t>
            </a:r>
            <a:r>
              <a:rPr lang="it-IT" sz="2800" b="1" dirty="0">
                <a:latin typeface="Arial" panose="020B0604020202020204" pitchFamily="34" charset="0"/>
                <a:cs typeface="Arial" panose="020B0604020202020204" pitchFamily="34" charset="0"/>
              </a:rPr>
              <a:t> à </a:t>
            </a:r>
            <a:r>
              <a:rPr lang="it-IT" sz="2800" b="1" dirty="0" err="1">
                <a:latin typeface="Arial" panose="020B0604020202020204" pitchFamily="34" charset="0"/>
                <a:cs typeface="Arial" panose="020B0604020202020204" pitchFamily="34" charset="0"/>
              </a:rPr>
              <a:t>Warubondo</a:t>
            </a:r>
            <a:r>
              <a:rPr lang="fr-FR" sz="2800" b="1" dirty="0">
                <a:latin typeface="Arial" panose="020B0604020202020204" pitchFamily="34" charset="0"/>
                <a:cs typeface="Arial" panose="020B0604020202020204" pitchFamily="34" charset="0"/>
              </a:rPr>
              <a:t> (Burundi)</a:t>
            </a:r>
          </a:p>
          <a:p>
            <a:pPr lvl="1">
              <a:buFont typeface="Wingdings" panose="05000000000000000000" pitchFamily="2" charset="2"/>
              <a:buChar char="q"/>
            </a:pPr>
            <a:r>
              <a:rPr lang="fr-FR" sz="2800" b="1" dirty="0">
                <a:latin typeface="Arial" panose="020B0604020202020204" pitchFamily="34" charset="0"/>
                <a:cs typeface="Arial" panose="020B0604020202020204" pitchFamily="34" charset="0"/>
              </a:rPr>
              <a:t>ZES de </a:t>
            </a:r>
            <a:r>
              <a:rPr lang="fr-FR" sz="2800" b="1" dirty="0" err="1">
                <a:latin typeface="Arial" panose="020B0604020202020204" pitchFamily="34" charset="0"/>
                <a:cs typeface="Arial" panose="020B0604020202020204" pitchFamily="34" charset="0"/>
              </a:rPr>
              <a:t>Maluku</a:t>
            </a:r>
            <a:r>
              <a:rPr lang="fr-FR" sz="2800" b="1" dirty="0">
                <a:latin typeface="Arial" panose="020B0604020202020204" pitchFamily="34" charset="0"/>
                <a:cs typeface="Arial" panose="020B0604020202020204" pitchFamily="34" charset="0"/>
              </a:rPr>
              <a:t> (RDC)</a:t>
            </a:r>
          </a:p>
          <a:p>
            <a:r>
              <a:rPr lang="fr-FR" sz="2800" b="1" dirty="0">
                <a:latin typeface="Arial" panose="020B0604020202020204" pitchFamily="34" charset="0"/>
                <a:cs typeface="Arial" panose="020B0604020202020204" pitchFamily="34" charset="0"/>
              </a:rPr>
              <a:t>Exemples de difficultés en matière d’énergie ou d’eau : </a:t>
            </a:r>
          </a:p>
          <a:p>
            <a:pPr lvl="1">
              <a:buFont typeface="Wingdings" panose="05000000000000000000" pitchFamily="2" charset="2"/>
              <a:buChar char="q"/>
            </a:pPr>
            <a:r>
              <a:rPr lang="fr-FR" sz="2800" b="1" dirty="0">
                <a:latin typeface="Arial" panose="020B0604020202020204" pitchFamily="34" charset="0"/>
                <a:cs typeface="Arial" panose="020B0604020202020204" pitchFamily="34" charset="0"/>
              </a:rPr>
              <a:t>Zone de </a:t>
            </a:r>
            <a:r>
              <a:rPr lang="fr-FR" sz="2800" b="1" dirty="0" err="1">
                <a:latin typeface="Arial" panose="020B0604020202020204" pitchFamily="34" charset="0"/>
                <a:cs typeface="Arial" panose="020B0604020202020204" pitchFamily="34" charset="0"/>
              </a:rPr>
              <a:t>Kin</a:t>
            </a:r>
            <a:r>
              <a:rPr lang="fr-FR" sz="2800" b="1" dirty="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Malebo</a:t>
            </a:r>
            <a:r>
              <a:rPr lang="fr-FR" sz="2800" b="1" dirty="0">
                <a:latin typeface="Arial" panose="020B0604020202020204" pitchFamily="34" charset="0"/>
                <a:cs typeface="Arial" panose="020B0604020202020204" pitchFamily="34" charset="0"/>
              </a:rPr>
              <a:t> (RDC)</a:t>
            </a:r>
          </a:p>
          <a:p>
            <a:r>
              <a:rPr lang="fr-FR" sz="2800" b="1" dirty="0">
                <a:latin typeface="Arial" panose="020B0604020202020204" pitchFamily="34" charset="0"/>
                <a:cs typeface="Arial" panose="020B0604020202020204" pitchFamily="34" charset="0"/>
              </a:rPr>
              <a:t>Problématiques logistiques</a:t>
            </a:r>
          </a:p>
          <a:p>
            <a:pPr lvl="1">
              <a:buFont typeface="Wingdings" panose="05000000000000000000" pitchFamily="2" charset="2"/>
              <a:buChar char="q"/>
            </a:pPr>
            <a:r>
              <a:rPr lang="fr-FR" sz="2800" b="1" dirty="0">
                <a:latin typeface="Arial" panose="020B0604020202020204" pitchFamily="34" charset="0"/>
                <a:cs typeface="Arial" panose="020B0604020202020204" pitchFamily="34" charset="0"/>
              </a:rPr>
              <a:t>Connectivité et Logistique portuaire</a:t>
            </a:r>
          </a:p>
          <a:p>
            <a:pPr lvl="1">
              <a:buFont typeface="Wingdings" panose="05000000000000000000" pitchFamily="2" charset="2"/>
              <a:buChar char="q"/>
            </a:pPr>
            <a:r>
              <a:rPr lang="fr-FR" sz="2800" b="1" dirty="0">
                <a:latin typeface="Arial" panose="020B0604020202020204" pitchFamily="34" charset="0"/>
                <a:cs typeface="Arial" panose="020B0604020202020204" pitchFamily="34" charset="0"/>
              </a:rPr>
              <a:t>Autorisation d’importation d’équipements non produits dans le pays</a:t>
            </a:r>
          </a:p>
          <a:p>
            <a:r>
              <a:rPr lang="fr-FR" sz="2800" b="1" dirty="0">
                <a:latin typeface="Arial" panose="020B0604020202020204" pitchFamily="34" charset="0"/>
                <a:cs typeface="Arial" panose="020B0604020202020204" pitchFamily="34" charset="0"/>
              </a:rPr>
              <a:t>Réformes réglementaires : Exemple du Bénin (Décret n°2023-116 du 29 mars 2023 (Annexe 8)</a:t>
            </a:r>
          </a:p>
          <a:p>
            <a:endParaRPr lang="fr-FR" sz="1800" b="1"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237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CBD4A-3726-D261-F536-A73C058FC7FE}"/>
              </a:ext>
            </a:extLst>
          </p:cNvPr>
          <p:cNvSpPr>
            <a:spLocks noGrp="1"/>
          </p:cNvSpPr>
          <p:nvPr>
            <p:ph type="title"/>
          </p:nvPr>
        </p:nvSpPr>
        <p:spPr>
          <a:xfrm>
            <a:off x="228600" y="228600"/>
            <a:ext cx="11518900" cy="787400"/>
          </a:xfrm>
        </p:spPr>
        <p:txBody>
          <a:bodyPr>
            <a:normAutofit fontScale="90000"/>
          </a:bodyPr>
          <a:lstStyle/>
          <a:p>
            <a:pPr algn="ctr"/>
            <a:r>
              <a:rPr lang="fr-FR" sz="3600" b="1" kern="0" dirty="0">
                <a:effectLst/>
                <a:latin typeface="Arial" panose="020B0604020202020204" pitchFamily="34" charset="0"/>
                <a:ea typeface="DengXian" panose="02010600030101010101" pitchFamily="2" charset="-122"/>
                <a:cs typeface="Arial" panose="020B0604020202020204" pitchFamily="34" charset="0"/>
              </a:rPr>
              <a:t>Défis de financement </a:t>
            </a:r>
            <a:br>
              <a:rPr lang="fr-FR" sz="3600" b="1" kern="0" dirty="0">
                <a:effectLst/>
                <a:latin typeface="Arial" panose="020B0604020202020204" pitchFamily="34" charset="0"/>
                <a:ea typeface="DengXian" panose="02010600030101010101" pitchFamily="2" charset="-122"/>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14C2021B-915D-1D20-461F-AFCFC68D68D3}"/>
              </a:ext>
            </a:extLst>
          </p:cNvPr>
          <p:cNvSpPr>
            <a:spLocks noGrp="1"/>
          </p:cNvSpPr>
          <p:nvPr>
            <p:ph idx="1"/>
          </p:nvPr>
        </p:nvSpPr>
        <p:spPr>
          <a:xfrm>
            <a:off x="0" y="1016000"/>
            <a:ext cx="12192000" cy="5842000"/>
          </a:xfrm>
        </p:spPr>
        <p:txBody>
          <a:bodyPr>
            <a:noAutofit/>
          </a:bodyPr>
          <a:lstStyle/>
          <a:p>
            <a:r>
              <a:rPr lang="fr-FR" sz="2600" b="1" dirty="0">
                <a:latin typeface="Arial" panose="020B0604020202020204" pitchFamily="34" charset="0"/>
                <a:cs typeface="Arial" panose="020B0604020202020204" pitchFamily="34" charset="0"/>
              </a:rPr>
              <a:t>Constats : Le développement des ZES souffre de déficits de financement ; et pas seulement en matière d’infrastructures, mais aussi en matière d’études de faisabilité (budget insuffisant des AZES), et plus généralement d’accompagnement de l’Etat, dans les projets en phase d’exécution et plus particulièrement (Mise en œuvre du plan d’industrialisation, Mise en place des Guichets Uniques, Renforcement des capacités, Réforme sur le contenu local, Soutien aux PME, </a:t>
            </a:r>
            <a:r>
              <a:rPr lang="fr-FR" sz="2600" b="1" dirty="0" err="1">
                <a:latin typeface="Arial" panose="020B0604020202020204" pitchFamily="34" charset="0"/>
                <a:cs typeface="Arial" panose="020B0604020202020204" pitchFamily="34" charset="0"/>
              </a:rPr>
              <a:t>etc</a:t>
            </a:r>
            <a:r>
              <a:rPr lang="fr-FR" sz="2600" b="1" dirty="0">
                <a:latin typeface="Arial" panose="020B0604020202020204" pitchFamily="34" charset="0"/>
                <a:cs typeface="Arial" panose="020B0604020202020204" pitchFamily="34" charset="0"/>
              </a:rPr>
              <a:t>, et bien évidemment Réforme des modalités de financement) ;</a:t>
            </a:r>
          </a:p>
          <a:p>
            <a:r>
              <a:rPr lang="fr-FR" sz="2600" b="1" kern="0" dirty="0">
                <a:latin typeface="Arial" panose="020B0604020202020204" pitchFamily="34" charset="0"/>
                <a:ea typeface="DengXian" panose="02010600030101010101" pitchFamily="2" charset="-122"/>
                <a:cs typeface="Arial" panose="020B0604020202020204" pitchFamily="34" charset="0"/>
              </a:rPr>
              <a:t>L</a:t>
            </a:r>
            <a:r>
              <a:rPr lang="fr-FR" sz="2600" b="1" kern="0" dirty="0">
                <a:effectLst/>
                <a:latin typeface="Arial" panose="020B0604020202020204" pitchFamily="34" charset="0"/>
                <a:ea typeface="DengXian" panose="02010600030101010101" pitchFamily="2" charset="-122"/>
                <a:cs typeface="Arial" panose="020B0604020202020204" pitchFamily="34" charset="0"/>
              </a:rPr>
              <a:t>a « revanche du sol sur le sous-sol »….???</a:t>
            </a:r>
          </a:p>
          <a:p>
            <a:r>
              <a:rPr lang="fr-FR" sz="2600" b="1" kern="0" dirty="0">
                <a:effectLst/>
                <a:latin typeface="Arial" panose="020B0604020202020204" pitchFamily="34" charset="0"/>
                <a:ea typeface="DengXian" panose="02010600030101010101" pitchFamily="2" charset="-122"/>
                <a:cs typeface="Arial" panose="020B0604020202020204" pitchFamily="34" charset="0"/>
              </a:rPr>
              <a:t>Ou une révision complète des modalités d‘exploitation des ressources naturelles ;</a:t>
            </a:r>
            <a:endParaRPr lang="fr-FR" sz="2600" b="1" dirty="0">
              <a:latin typeface="Arial" panose="020B0604020202020204" pitchFamily="34" charset="0"/>
              <a:cs typeface="Arial" panose="020B0604020202020204" pitchFamily="34" charset="0"/>
            </a:endParaRPr>
          </a:p>
          <a:p>
            <a:r>
              <a:rPr lang="fr-FR" sz="2600" b="1" kern="0" dirty="0">
                <a:effectLst/>
                <a:latin typeface="Arial" panose="020B0604020202020204" pitchFamily="34" charset="0"/>
                <a:ea typeface="DengXian" panose="02010600030101010101" pitchFamily="2" charset="-122"/>
                <a:cs typeface="Arial" panose="020B0604020202020204" pitchFamily="34" charset="0"/>
              </a:rPr>
              <a:t>Avec </a:t>
            </a:r>
            <a:r>
              <a:rPr lang="fr-FR" sz="2600" b="1" kern="0" dirty="0">
                <a:latin typeface="Arial" panose="020B0604020202020204" pitchFamily="34" charset="0"/>
                <a:ea typeface="DengXian" panose="02010600030101010101" pitchFamily="2" charset="-122"/>
                <a:cs typeface="Arial" panose="020B0604020202020204" pitchFamily="34" charset="0"/>
              </a:rPr>
              <a:t>pour objectif, la création d’un fonds de financement des ZES (Perspectives réglementaires au Burundi et RDC).</a:t>
            </a:r>
            <a:endParaRPr lang="fr-FR" sz="2600" b="1" kern="0" dirty="0">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9158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19A31-873C-9732-1051-389FBA588AB8}"/>
              </a:ext>
            </a:extLst>
          </p:cNvPr>
          <p:cNvSpPr>
            <a:spLocks noGrp="1"/>
          </p:cNvSpPr>
          <p:nvPr>
            <p:ph type="title"/>
          </p:nvPr>
        </p:nvSpPr>
        <p:spPr>
          <a:xfrm>
            <a:off x="317500" y="243840"/>
            <a:ext cx="11696700" cy="1292860"/>
          </a:xfrm>
        </p:spPr>
        <p:txBody>
          <a:bodyPr>
            <a:normAutofit/>
          </a:bodyPr>
          <a:lstStyle/>
          <a:p>
            <a:pPr algn="ctr"/>
            <a:r>
              <a:rPr lang="fr-FR" sz="3200" b="1" dirty="0">
                <a:latin typeface="Arial" panose="020B0604020202020204" pitchFamily="34" charset="0"/>
                <a:cs typeface="Arial" panose="020B0604020202020204" pitchFamily="34" charset="0"/>
              </a:rPr>
              <a:t>La valorisation financière du capital naturel au service de l’industrialisation</a:t>
            </a:r>
          </a:p>
        </p:txBody>
      </p:sp>
      <p:sp>
        <p:nvSpPr>
          <p:cNvPr id="3" name="Espace réservé du contenu 2">
            <a:extLst>
              <a:ext uri="{FF2B5EF4-FFF2-40B4-BE49-F238E27FC236}">
                <a16:creationId xmlns:a16="http://schemas.microsoft.com/office/drawing/2014/main" id="{63DE4E3F-4758-9460-6EB5-58BB9D9642B1}"/>
              </a:ext>
            </a:extLst>
          </p:cNvPr>
          <p:cNvSpPr>
            <a:spLocks noGrp="1"/>
          </p:cNvSpPr>
          <p:nvPr>
            <p:ph idx="1"/>
          </p:nvPr>
        </p:nvSpPr>
        <p:spPr>
          <a:xfrm>
            <a:off x="0" y="1536700"/>
            <a:ext cx="12192000" cy="5199380"/>
          </a:xfrm>
        </p:spPr>
        <p:txBody>
          <a:bodyPr>
            <a:normAutofit lnSpcReduction="10000"/>
          </a:bodyPr>
          <a:lstStyle/>
          <a:p>
            <a:r>
              <a:rPr lang="fr-FR" sz="2800" b="1" spc="-30" dirty="0">
                <a:solidFill>
                  <a:schemeClr val="tx1"/>
                </a:solidFill>
                <a:latin typeface="Arial" panose="020B0604020202020204" pitchFamily="34" charset="0"/>
                <a:ea typeface="Calibri" panose="020F0502020204030204" pitchFamily="34" charset="0"/>
                <a:cs typeface="Arial" panose="020B0604020202020204" pitchFamily="34" charset="0"/>
              </a:rPr>
              <a:t>Le capital naturel </a:t>
            </a:r>
            <a:r>
              <a:rPr lang="fr-FR" sz="2800" spc="-30" dirty="0">
                <a:solidFill>
                  <a:schemeClr val="tx1"/>
                </a:solidFill>
                <a:latin typeface="Arial" panose="020B0604020202020204" pitchFamily="34" charset="0"/>
                <a:ea typeface="Calibri" panose="020F0502020204030204" pitchFamily="34" charset="0"/>
                <a:cs typeface="Arial" panose="020B0604020202020204" pitchFamily="34" charset="0"/>
              </a:rPr>
              <a:t>comprend l’ensemble des ressources naturelles utiles directement aux hommes ou qu’ils peuvent mettre en valeur techniquement et économiquement tels que l'eau, l'énergie, les forêts, les gisements minéraux, les terres agricoles et la pêche ;</a:t>
            </a:r>
          </a:p>
          <a:p>
            <a:pPr algn="just"/>
            <a:r>
              <a:rPr lang="fr-FR" sz="2800" b="1" spc="-30" dirty="0">
                <a:solidFill>
                  <a:schemeClr val="tx1"/>
                </a:solidFill>
                <a:latin typeface="Arial" panose="020B0604020202020204" pitchFamily="34" charset="0"/>
                <a:ea typeface="Calibri" panose="020F0502020204030204" pitchFamily="34" charset="0"/>
                <a:cs typeface="Arial" panose="020B0604020202020204" pitchFamily="34" charset="0"/>
              </a:rPr>
              <a:t>La constitution d’un consortium ancrée avec le bassin du Congo : </a:t>
            </a:r>
            <a:r>
              <a:rPr lang="fr-FR" sz="2800" spc="-30" dirty="0">
                <a:solidFill>
                  <a:schemeClr val="tx1"/>
                </a:solidFill>
                <a:latin typeface="Arial" panose="020B0604020202020204" pitchFamily="34" charset="0"/>
                <a:ea typeface="Calibri" panose="020F0502020204030204" pitchFamily="34" charset="0"/>
                <a:cs typeface="Arial" panose="020B0604020202020204" pitchFamily="34" charset="0"/>
              </a:rPr>
              <a:t>L’une des </a:t>
            </a:r>
            <a:r>
              <a:rPr lang="fr-FR" sz="2800" b="1" spc="-30" dirty="0">
                <a:solidFill>
                  <a:schemeClr val="tx1"/>
                </a:solidFill>
                <a:latin typeface="Arial" panose="020B0604020202020204" pitchFamily="34" charset="0"/>
                <a:ea typeface="Calibri" panose="020F0502020204030204" pitchFamily="34" charset="0"/>
                <a:cs typeface="Arial" panose="020B0604020202020204" pitchFamily="34" charset="0"/>
              </a:rPr>
              <a:t>principales recommandations </a:t>
            </a:r>
            <a:r>
              <a:rPr lang="fr-FR" sz="2800" spc="-30" dirty="0">
                <a:solidFill>
                  <a:schemeClr val="tx1"/>
                </a:solidFill>
                <a:latin typeface="Arial" panose="020B0604020202020204" pitchFamily="34" charset="0"/>
                <a:ea typeface="Calibri" panose="020F0502020204030204" pitchFamily="34" charset="0"/>
                <a:cs typeface="Arial" panose="020B0604020202020204" pitchFamily="34" charset="0"/>
              </a:rPr>
              <a:t>issues du Conseil Intergouvernemental des Haut-fonctionnaires et d’Experts de l’Afrique centrale (CIE 2021) tenu à Brazzaville ;</a:t>
            </a:r>
            <a:endParaRPr lang="fr-FR" sz="2800" dirty="0">
              <a:solidFill>
                <a:schemeClr val="tx1"/>
              </a:solidFill>
              <a:latin typeface="Arial" panose="020B0604020202020204" pitchFamily="34" charset="0"/>
              <a:cs typeface="Arial" panose="020B0604020202020204" pitchFamily="34" charset="0"/>
            </a:endParaRPr>
          </a:p>
          <a:p>
            <a:r>
              <a:rPr lang="fr-FR" sz="2800" dirty="0">
                <a:solidFill>
                  <a:schemeClr val="tx1"/>
                </a:solidFill>
                <a:latin typeface="Arial" panose="020B0604020202020204" pitchFamily="34" charset="0"/>
                <a:ea typeface="Calibri" panose="020F0502020204030204" pitchFamily="34" charset="0"/>
                <a:cs typeface="Arial" panose="020B0604020202020204" pitchFamily="34" charset="0"/>
              </a:rPr>
              <a:t>Le consortium est </a:t>
            </a:r>
            <a:r>
              <a:rPr lang="fr-FR" sz="2800" b="1" dirty="0">
                <a:solidFill>
                  <a:schemeClr val="tx1"/>
                </a:solidFill>
                <a:latin typeface="Arial" panose="020B0604020202020204" pitchFamily="34" charset="0"/>
                <a:ea typeface="Calibri" panose="020F0502020204030204" pitchFamily="34" charset="0"/>
                <a:cs typeface="Arial" panose="020B0604020202020204" pitchFamily="34" charset="0"/>
              </a:rPr>
              <a:t>un véhicule à buts spéciaux productifs</a:t>
            </a:r>
            <a:r>
              <a:rPr lang="fr-FR" sz="2800" dirty="0">
                <a:solidFill>
                  <a:schemeClr val="tx1"/>
                </a:solidFill>
                <a:latin typeface="Arial" panose="020B0604020202020204" pitchFamily="34" charset="0"/>
                <a:ea typeface="Calibri" panose="020F0502020204030204" pitchFamily="34" charset="0"/>
                <a:cs typeface="Arial" panose="020B0604020202020204" pitchFamily="34" charset="0"/>
              </a:rPr>
              <a:t> dans lequel il est demandé aux pays de se mettre ensemble pour bâtir des projets à partir de ce consortium, comme c’était le cas avec le Airbus 320. Un consortium est donc un </a:t>
            </a:r>
            <a:r>
              <a:rPr lang="fr-FR" sz="2800" dirty="0" err="1">
                <a:solidFill>
                  <a:schemeClr val="tx1"/>
                </a:solidFill>
                <a:latin typeface="Arial" panose="020B0604020202020204" pitchFamily="34" charset="0"/>
                <a:ea typeface="Calibri" panose="020F0502020204030204" pitchFamily="34" charset="0"/>
                <a:cs typeface="Arial" panose="020B0604020202020204" pitchFamily="34" charset="0"/>
              </a:rPr>
              <a:t>Special</a:t>
            </a:r>
            <a:r>
              <a:rPr lang="fr-F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tx1"/>
                </a:solidFill>
                <a:latin typeface="Arial" panose="020B0604020202020204" pitchFamily="34" charset="0"/>
                <a:ea typeface="Calibri" panose="020F0502020204030204" pitchFamily="34" charset="0"/>
                <a:cs typeface="Arial" panose="020B0604020202020204" pitchFamily="34" charset="0"/>
              </a:rPr>
              <a:t>Purpose</a:t>
            </a:r>
            <a:r>
              <a:rPr lang="fr-FR"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tx1"/>
                </a:solidFill>
                <a:latin typeface="Arial" panose="020B0604020202020204" pitchFamily="34" charset="0"/>
                <a:ea typeface="Calibri" panose="020F0502020204030204" pitchFamily="34" charset="0"/>
                <a:cs typeface="Arial" panose="020B0604020202020204" pitchFamily="34" charset="0"/>
              </a:rPr>
              <a:t>Vehicule</a:t>
            </a:r>
            <a:r>
              <a:rPr lang="fr-FR" sz="2800" dirty="0">
                <a:solidFill>
                  <a:schemeClr val="tx1"/>
                </a:solidFill>
                <a:latin typeface="Arial" panose="020B0604020202020204" pitchFamily="34" charset="0"/>
                <a:ea typeface="Calibri" panose="020F0502020204030204" pitchFamily="34" charset="0"/>
                <a:cs typeface="Arial" panose="020B0604020202020204" pitchFamily="34" charset="0"/>
              </a:rPr>
              <a:t> (SPV).</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85899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B52608-5430-6AD4-5323-5EC9517E05E3}"/>
              </a:ext>
            </a:extLst>
          </p:cNvPr>
          <p:cNvSpPr>
            <a:spLocks noGrp="1"/>
          </p:cNvSpPr>
          <p:nvPr>
            <p:ph type="title"/>
          </p:nvPr>
        </p:nvSpPr>
        <p:spPr>
          <a:xfrm>
            <a:off x="88900" y="137160"/>
            <a:ext cx="12001500" cy="1584960"/>
          </a:xfrm>
        </p:spPr>
        <p:txBody>
          <a:bodyPr>
            <a:normAutofit fontScale="90000"/>
          </a:bodyPr>
          <a:lstStyle/>
          <a:p>
            <a:pPr algn="ctr"/>
            <a:r>
              <a:rPr lang="fr-FR" b="1" dirty="0">
                <a:latin typeface="Arial" panose="020B0604020202020204" pitchFamily="34" charset="0"/>
                <a:cs typeface="Arial" panose="020B0604020202020204" pitchFamily="34" charset="0"/>
              </a:rPr>
              <a:t>L</a:t>
            </a:r>
            <a:r>
              <a:rPr lang="fr-FR" sz="3600" b="1" dirty="0">
                <a:latin typeface="Arial" panose="020B0604020202020204" pitchFamily="34" charset="0"/>
                <a:cs typeface="Arial" panose="020B0604020202020204" pitchFamily="34" charset="0"/>
              </a:rPr>
              <a:t>a gouvernance des ressources naturelles et la mobilisation des recettes publiques pour la transformation structurelle (CEA 2018) - Annexe 9 -</a:t>
            </a:r>
            <a:br>
              <a:rPr lang="fr-FR" sz="3600" b="1" dirty="0">
                <a:latin typeface="Arial" panose="020B0604020202020204" pitchFamily="34" charset="0"/>
                <a:cs typeface="Arial" panose="020B0604020202020204" pitchFamily="34" charset="0"/>
              </a:rPr>
            </a:br>
            <a:endParaRPr lang="fr-FR" b="1" dirty="0"/>
          </a:p>
        </p:txBody>
      </p:sp>
      <p:sp>
        <p:nvSpPr>
          <p:cNvPr id="3" name="Espace réservé du contenu 2">
            <a:extLst>
              <a:ext uri="{FF2B5EF4-FFF2-40B4-BE49-F238E27FC236}">
                <a16:creationId xmlns:a16="http://schemas.microsoft.com/office/drawing/2014/main" id="{72C9569C-518B-5F34-866F-178FEA006682}"/>
              </a:ext>
            </a:extLst>
          </p:cNvPr>
          <p:cNvSpPr>
            <a:spLocks noGrp="1"/>
          </p:cNvSpPr>
          <p:nvPr>
            <p:ph idx="1"/>
          </p:nvPr>
        </p:nvSpPr>
        <p:spPr>
          <a:xfrm>
            <a:off x="88900" y="1828800"/>
            <a:ext cx="12103100" cy="5029200"/>
          </a:xfrm>
        </p:spPr>
        <p:txBody>
          <a:bodyPr>
            <a:noAutofit/>
          </a:bodyPr>
          <a:lstStyle/>
          <a:p>
            <a:r>
              <a:rPr lang="fr-FR" sz="2600" dirty="0">
                <a:latin typeface="Arial" panose="020B0604020202020204" pitchFamily="34" charset="0"/>
                <a:cs typeface="Arial" panose="020B0604020202020204" pitchFamily="34" charset="0"/>
              </a:rPr>
              <a:t>La dépendance de beaucoup d’économies africaines à l’égard des ressources naturelles – et la faible corrélation entre ces ressources et les autres secteurs économiques – explique l’incapacité de ces pays à propager la croissance vers les autres secteurs et dans l’ensemble de la population ;</a:t>
            </a:r>
          </a:p>
          <a:p>
            <a:r>
              <a:rPr lang="fr-FR" sz="2600" dirty="0">
                <a:latin typeface="Arial" panose="020B0604020202020204" pitchFamily="34" charset="0"/>
                <a:cs typeface="Arial" panose="020B0604020202020204" pitchFamily="34" charset="0"/>
              </a:rPr>
              <a:t>Le test, pour les dirigeants africains, sera d’utiliser les ressources naturelles pour stimuler de nouvelles industries qui créent une valeur ajoutée à partir de la dotation de produits de base, et qui s’orientent progressivement vers des secteurs manufacturiers nouveaux, modernes, à forte intensité de main-d’œuvre ;</a:t>
            </a:r>
          </a:p>
          <a:p>
            <a:r>
              <a:rPr lang="fr-FR" sz="2600" dirty="0">
                <a:latin typeface="Arial" panose="020B0604020202020204" pitchFamily="34" charset="0"/>
                <a:cs typeface="Arial" panose="020B0604020202020204" pitchFamily="34" charset="0"/>
              </a:rPr>
              <a:t>D’où, le caractère central et le rôle de la planification du développement, de l’appropriation et le contrôle des ressources.</a:t>
            </a:r>
          </a:p>
        </p:txBody>
      </p:sp>
    </p:spTree>
    <p:extLst>
      <p:ext uri="{BB962C8B-B14F-4D97-AF65-F5344CB8AC3E}">
        <p14:creationId xmlns:p14="http://schemas.microsoft.com/office/powerpoint/2010/main" val="158325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08B6B-56C1-C581-DD1C-42F8E61FBCFC}"/>
              </a:ext>
            </a:extLst>
          </p:cNvPr>
          <p:cNvSpPr>
            <a:spLocks noGrp="1"/>
          </p:cNvSpPr>
          <p:nvPr>
            <p:ph type="title"/>
          </p:nvPr>
        </p:nvSpPr>
        <p:spPr>
          <a:xfrm>
            <a:off x="0" y="241300"/>
            <a:ext cx="12103100" cy="1168400"/>
          </a:xfrm>
        </p:spPr>
        <p:txBody>
          <a:bodyPr>
            <a:normAutofit fontScale="90000"/>
          </a:bodyPr>
          <a:lstStyle/>
          <a:p>
            <a:r>
              <a:rPr lang="fr-FR" b="1" dirty="0">
                <a:latin typeface="Arial" panose="020B0604020202020204" pitchFamily="34" charset="0"/>
                <a:cs typeface="Arial" panose="020B0604020202020204" pitchFamily="34" charset="0"/>
              </a:rPr>
              <a:t>L</a:t>
            </a:r>
            <a:r>
              <a:rPr lang="fr-FR" sz="3600" b="1" dirty="0">
                <a:latin typeface="Arial" panose="020B0604020202020204" pitchFamily="34" charset="0"/>
                <a:cs typeface="Arial" panose="020B0604020202020204" pitchFamily="34" charset="0"/>
              </a:rPr>
              <a:t>a gouvernance des ressources naturelles et la mobilisation des recettes publiques pour la transformation structurelle</a:t>
            </a:r>
            <a:endParaRPr lang="fr-FR" dirty="0"/>
          </a:p>
        </p:txBody>
      </p:sp>
      <p:sp>
        <p:nvSpPr>
          <p:cNvPr id="3" name="Espace réservé du contenu 2">
            <a:extLst>
              <a:ext uri="{FF2B5EF4-FFF2-40B4-BE49-F238E27FC236}">
                <a16:creationId xmlns:a16="http://schemas.microsoft.com/office/drawing/2014/main" id="{79A2FA63-EF6B-26DB-AF65-ADB2E53023A3}"/>
              </a:ext>
            </a:extLst>
          </p:cNvPr>
          <p:cNvSpPr>
            <a:spLocks noGrp="1"/>
          </p:cNvSpPr>
          <p:nvPr>
            <p:ph idx="1"/>
          </p:nvPr>
        </p:nvSpPr>
        <p:spPr>
          <a:xfrm>
            <a:off x="0" y="1587500"/>
            <a:ext cx="12103100" cy="5270500"/>
          </a:xfrm>
        </p:spPr>
        <p:txBody>
          <a:bodyPr>
            <a:normAutofit fontScale="92500" lnSpcReduction="10000"/>
          </a:bodyPr>
          <a:lstStyle/>
          <a:p>
            <a:r>
              <a:rPr lang="fr-FR" sz="2800" dirty="0">
                <a:latin typeface="Arial" panose="020B0604020202020204" pitchFamily="34" charset="0"/>
                <a:cs typeface="Arial" panose="020B0604020202020204" pitchFamily="34" charset="0"/>
              </a:rPr>
              <a:t>La qualité des institutions qui régissent la gestion des recettes publiques déterminera en effet le cadre du partage de la rente des ressources naturelles et le contexte dans lequel les ressources peuvent être appliquées au développement ;</a:t>
            </a:r>
          </a:p>
          <a:p>
            <a:r>
              <a:rPr lang="fr-FR" sz="2800" dirty="0">
                <a:latin typeface="Arial" panose="020B0604020202020204" pitchFamily="34" charset="0"/>
                <a:cs typeface="Arial" panose="020B0604020202020204" pitchFamily="34" charset="0"/>
              </a:rPr>
              <a:t>La détermination des droits de propriété sur les ressources naturelles est l’une des difficultés de la gouvernance des ressources en Afrique ;</a:t>
            </a:r>
          </a:p>
          <a:p>
            <a:r>
              <a:rPr lang="fr-FR" sz="2800" dirty="0">
                <a:latin typeface="Arial" panose="020B0604020202020204" pitchFamily="34" charset="0"/>
                <a:cs typeface="Arial" panose="020B0604020202020204" pitchFamily="34" charset="0"/>
              </a:rPr>
              <a:t>Réformer leurs systèmes de partage des ressources pour optimiser les </a:t>
            </a:r>
            <a:r>
              <a:rPr lang="fr-FR" sz="2800" dirty="0" err="1">
                <a:latin typeface="Arial" panose="020B0604020202020204" pitchFamily="34" charset="0"/>
                <a:cs typeface="Arial" panose="020B0604020202020204" pitchFamily="34" charset="0"/>
              </a:rPr>
              <a:t>les</a:t>
            </a:r>
            <a:r>
              <a:rPr lang="fr-FR" sz="2800" dirty="0">
                <a:latin typeface="Arial" panose="020B0604020202020204" pitchFamily="34" charset="0"/>
                <a:cs typeface="Arial" panose="020B0604020202020204" pitchFamily="34" charset="0"/>
              </a:rPr>
              <a:t> recettes transférées aux gouvernements sous-nationaux, et améliorer la capacité d’absorption des autorités bénéficiaires pour combattre la corruption, les inégalités régionales et les risques de conflits, c’est le défi à relever ;</a:t>
            </a:r>
          </a:p>
          <a:p>
            <a:r>
              <a:rPr lang="fr-FR" sz="2800" b="1" dirty="0">
                <a:latin typeface="Arial" panose="020B0604020202020204" pitchFamily="34" charset="0"/>
                <a:cs typeface="Arial" panose="020B0604020202020204" pitchFamily="34" charset="0"/>
              </a:rPr>
              <a:t>Pour une Législation (une Directive ?) sur la gestion des ressources naturelles…………..Rappel de la Charte africaine des droit s de l’</a:t>
            </a:r>
            <a:r>
              <a:rPr lang="fr-FR" sz="2800" b="1" dirty="0" err="1">
                <a:latin typeface="Arial" panose="020B0604020202020204" pitchFamily="34" charset="0"/>
                <a:cs typeface="Arial" panose="020B0604020202020204" pitchFamily="34" charset="0"/>
              </a:rPr>
              <a:t>homme..Les</a:t>
            </a:r>
            <a:r>
              <a:rPr lang="fr-FR" sz="2800" b="1" dirty="0">
                <a:latin typeface="Arial" panose="020B0604020202020204" pitchFamily="34" charset="0"/>
                <a:cs typeface="Arial" panose="020B0604020202020204" pitchFamily="34" charset="0"/>
              </a:rPr>
              <a:t> ressources naturelles appartiennent aux populations…</a:t>
            </a:r>
          </a:p>
          <a:p>
            <a:endParaRPr lang="fr-FR" dirty="0"/>
          </a:p>
        </p:txBody>
      </p:sp>
    </p:spTree>
    <p:extLst>
      <p:ext uri="{BB962C8B-B14F-4D97-AF65-F5344CB8AC3E}">
        <p14:creationId xmlns:p14="http://schemas.microsoft.com/office/powerpoint/2010/main" val="101828583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4080</Words>
  <Application>Microsoft Office PowerPoint</Application>
  <PresentationFormat>Grand écran</PresentationFormat>
  <Paragraphs>176</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Times New Roman</vt:lpstr>
      <vt:lpstr>Trebuchet MS</vt:lpstr>
      <vt:lpstr>Wingdings</vt:lpstr>
      <vt:lpstr>Wingdings 3</vt:lpstr>
      <vt:lpstr>Facette</vt:lpstr>
      <vt:lpstr>Module II : Opérationnalisation des ZES en Afrique centrale   </vt:lpstr>
      <vt:lpstr>Opérationnalisation des ZES en Afrique centrale et Enjeux de souveraineté : </vt:lpstr>
      <vt:lpstr>INADAPTATION DU MODELE ECONOMIQUE</vt:lpstr>
      <vt:lpstr>Défis en termes d’infrastructures et de services collectifs  </vt:lpstr>
      <vt:lpstr>Défis en termes d’infrastructures et de services collectifs et logistiques  </vt:lpstr>
      <vt:lpstr>Défis de financement  </vt:lpstr>
      <vt:lpstr>La valorisation financière du capital naturel au service de l’industrialisation</vt:lpstr>
      <vt:lpstr>La gouvernance des ressources naturelles et la mobilisation des recettes publiques pour la transformation structurelle (CEA 2018) - Annexe 9 - </vt:lpstr>
      <vt:lpstr>La gouvernance des ressources naturelles et la mobilisation des recettes publiques pour la transformation structurelle</vt:lpstr>
      <vt:lpstr>Défis de gouvernance et de coordination institutionnelle </vt:lpstr>
      <vt:lpstr>Objectifs des législations</vt:lpstr>
      <vt:lpstr>Objectifs des législations</vt:lpstr>
      <vt:lpstr>Objectifs des législations</vt:lpstr>
      <vt:lpstr>Objectifs des législations</vt:lpstr>
      <vt:lpstr>Développement dans les chaines de valeur </vt:lpstr>
      <vt:lpstr>Cadre réglementaire sectoriel</vt:lpstr>
      <vt:lpstr>Réglementation minière communautaire (UEMOA/CEDEAO)</vt:lpstr>
      <vt:lpstr>Réglementation minière communautaire CEDEAO</vt:lpstr>
      <vt:lpstr>Législations minières (Pays membres de la CEMAC)</vt:lpstr>
      <vt:lpstr>CAMEROUN</vt:lpstr>
      <vt:lpstr>GABON</vt:lpstr>
      <vt:lpstr>TCHAD</vt:lpstr>
      <vt:lpstr>RDC</vt:lpstr>
      <vt:lpstr>Observations</vt:lpstr>
      <vt:lpstr>Législations forestières CEMAC</vt:lpstr>
      <vt:lpstr>CAMEROUN</vt:lpstr>
      <vt:lpstr>RÉPUBLIQUE DU CONGO</vt:lpstr>
      <vt:lpstr>RÉPUBLIQUE CENTRAFRICAINE</vt:lpstr>
      <vt:lpstr>RÉPUBLIQUE GABONAISE</vt:lpstr>
      <vt:lpstr>RÉPUBLIQUE GABONAISE</vt:lpstr>
      <vt:lpstr>RDC</vt:lpstr>
      <vt:lpstr>Observations</vt:lpstr>
      <vt:lpstr>Les modalités de développement des chaînes de valeur Annexes 13, 14 et 15</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francois SERRES</cp:lastModifiedBy>
  <cp:revision>149</cp:revision>
  <dcterms:created xsi:type="dcterms:W3CDTF">2020-02-05T12:44:36Z</dcterms:created>
  <dcterms:modified xsi:type="dcterms:W3CDTF">2025-01-20T20:58:09Z</dcterms:modified>
</cp:coreProperties>
</file>